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67" r:id="rId3"/>
    <p:sldId id="446" r:id="rId4"/>
    <p:sldId id="257" r:id="rId5"/>
    <p:sldId id="270" r:id="rId6"/>
    <p:sldId id="271" r:id="rId7"/>
    <p:sldId id="272" r:id="rId8"/>
    <p:sldId id="448" r:id="rId9"/>
    <p:sldId id="273" r:id="rId10"/>
    <p:sldId id="334" r:id="rId11"/>
    <p:sldId id="278" r:id="rId12"/>
    <p:sldId id="317" r:id="rId13"/>
    <p:sldId id="449" r:id="rId14"/>
    <p:sldId id="302" r:id="rId15"/>
    <p:sldId id="303" r:id="rId16"/>
    <p:sldId id="304" r:id="rId17"/>
    <p:sldId id="305" r:id="rId18"/>
    <p:sldId id="450" r:id="rId19"/>
    <p:sldId id="447" r:id="rId20"/>
    <p:sldId id="266" r:id="rId21"/>
    <p:sldId id="276" r:id="rId22"/>
    <p:sldId id="451" r:id="rId23"/>
    <p:sldId id="452" r:id="rId24"/>
    <p:sldId id="277" r:id="rId25"/>
    <p:sldId id="453" r:id="rId26"/>
    <p:sldId id="454" r:id="rId27"/>
    <p:sldId id="336" r:id="rId28"/>
    <p:sldId id="455" r:id="rId29"/>
    <p:sldId id="337" r:id="rId30"/>
    <p:sldId id="436" r:id="rId31"/>
    <p:sldId id="437" r:id="rId32"/>
    <p:sldId id="438" r:id="rId33"/>
    <p:sldId id="439" r:id="rId34"/>
    <p:sldId id="440" r:id="rId35"/>
    <p:sldId id="441" r:id="rId36"/>
    <p:sldId id="442" r:id="rId37"/>
    <p:sldId id="445" r:id="rId38"/>
    <p:sldId id="444" r:id="rId39"/>
    <p:sldId id="443" r:id="rId40"/>
  </p:sldIdLst>
  <p:sldSz cx="18288000" cy="10287000"/>
  <p:notesSz cx="6858000" cy="9144000"/>
  <p:embeddedFontLst>
    <p:embeddedFont>
      <p:font typeface="Aharoni" panose="02010803020104030203" pitchFamily="2" charset="-79"/>
      <p:bold r:id="rId42"/>
    </p:embeddedFont>
    <p:embeddedFont>
      <p:font typeface="Bahnschrift SemiBold" panose="020B0502040204020203" pitchFamily="34" charset="0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0D07"/>
    <a:srgbClr val="EC2718"/>
    <a:srgbClr val="EE3F32"/>
    <a:srgbClr val="FCE0EB"/>
    <a:srgbClr val="F8C0D5"/>
    <a:srgbClr val="F5968F"/>
    <a:srgbClr val="F26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48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-3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0926F-FF24-4B66-A9A7-564C6B6DC5ED}" type="datetimeFigureOut">
              <a:rPr lang="vi-VN" smtClean="0"/>
              <a:t>03/02/2025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FB215-2A5C-40E2-A117-6952E57486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63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 click từng ô số để chọn câu hỏi. Sau khi hoàn thành câu hỏi, GV ấn vào dấu X góc phải màn hình để kết thúc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CE1A4-E991-4F9F-8338-FDE0FE99A7B8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7897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vi-VN" dirty="0"/>
              <a:t>ấn PLAY để bắt đầu trò chơi.</a:t>
            </a:r>
            <a:endParaRPr dirty="0"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vi-VN" dirty="0"/>
              <a:t>ấn mũi tên chuyển tiếp để chuyển sang </a:t>
            </a:r>
            <a:r>
              <a:rPr lang="vi-VN" dirty="0" err="1"/>
              <a:t>slide</a:t>
            </a:r>
            <a:r>
              <a:rPr lang="vi-VN" dirty="0"/>
              <a:t> tiếp theo.</a:t>
            </a: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31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42.png"/><Relationship Id="rId3" Type="http://schemas.openxmlformats.org/officeDocument/2006/relationships/slide" Target="slide18.xml"/><Relationship Id="rId7" Type="http://schemas.openxmlformats.org/officeDocument/2006/relationships/image" Target="../media/image39.png"/><Relationship Id="rId12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3.xml"/><Relationship Id="rId11" Type="http://schemas.openxmlformats.org/officeDocument/2006/relationships/image" Target="../media/image41.png"/><Relationship Id="rId5" Type="http://schemas.openxmlformats.org/officeDocument/2006/relationships/image" Target="../media/image38.svg"/><Relationship Id="rId15" Type="http://schemas.openxmlformats.org/officeDocument/2006/relationships/image" Target="../media/image43.png"/><Relationship Id="rId10" Type="http://schemas.openxmlformats.org/officeDocument/2006/relationships/slide" Target="slide15.xml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31.xml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32.xml"/><Relationship Id="rId18" Type="http://schemas.openxmlformats.org/officeDocument/2006/relationships/image" Target="../media/image76.png"/><Relationship Id="rId3" Type="http://schemas.openxmlformats.org/officeDocument/2006/relationships/image" Target="../media/image56.png"/><Relationship Id="rId21" Type="http://schemas.openxmlformats.org/officeDocument/2006/relationships/slide" Target="slide36.xml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17" Type="http://schemas.openxmlformats.org/officeDocument/2006/relationships/slide" Target="slide3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slide" Target="slide38.xml"/><Relationship Id="rId24" Type="http://schemas.openxmlformats.org/officeDocument/2006/relationships/image" Target="../media/image11.png"/><Relationship Id="rId5" Type="http://schemas.openxmlformats.org/officeDocument/2006/relationships/image" Target="../media/image68.png"/><Relationship Id="rId15" Type="http://schemas.openxmlformats.org/officeDocument/2006/relationships/slide" Target="slide33.xml"/><Relationship Id="rId23" Type="http://schemas.openxmlformats.org/officeDocument/2006/relationships/image" Target="../media/image79.png"/><Relationship Id="rId10" Type="http://schemas.openxmlformats.org/officeDocument/2006/relationships/image" Target="../media/image72.png"/><Relationship Id="rId19" Type="http://schemas.openxmlformats.org/officeDocument/2006/relationships/slide" Target="slide35.xml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4.png"/><Relationship Id="rId22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80.png"/><Relationship Id="rId10" Type="http://schemas.openxmlformats.org/officeDocument/2006/relationships/image" Target="../media/image11.png"/><Relationship Id="rId4" Type="http://schemas.openxmlformats.org/officeDocument/2006/relationships/image" Target="../media/image72.png"/><Relationship Id="rId9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9E034DF-47AE-442E-C201-234A5C9237D8}"/>
              </a:ext>
            </a:extLst>
          </p:cNvPr>
          <p:cNvGrpSpPr/>
          <p:nvPr/>
        </p:nvGrpSpPr>
        <p:grpSpPr>
          <a:xfrm>
            <a:off x="73111" y="1296536"/>
            <a:ext cx="17788672" cy="5447164"/>
            <a:chOff x="1072880" y="2561359"/>
            <a:chExt cx="16382999" cy="5316682"/>
          </a:xfrm>
        </p:grpSpPr>
        <p:sp>
          <p:nvSpPr>
            <p:cNvPr id="5" name="Freeform 5"/>
            <p:cNvSpPr/>
            <p:nvPr/>
          </p:nvSpPr>
          <p:spPr>
            <a:xfrm>
              <a:off x="1225279" y="2713759"/>
              <a:ext cx="16230600" cy="5164282"/>
            </a:xfrm>
            <a:custGeom>
              <a:avLst/>
              <a:gdLst/>
              <a:ahLst/>
              <a:cxnLst/>
              <a:rect l="l" t="t" r="r" b="b"/>
              <a:pathLst>
                <a:path w="16230600" h="5164282">
                  <a:moveTo>
                    <a:pt x="0" y="0"/>
                  </a:moveTo>
                  <a:lnTo>
                    <a:pt x="16230600" y="0"/>
                  </a:lnTo>
                  <a:lnTo>
                    <a:pt x="16230600" y="5164282"/>
                  </a:lnTo>
                  <a:lnTo>
                    <a:pt x="0" y="5164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072880" y="2561359"/>
              <a:ext cx="16230600" cy="5164282"/>
            </a:xfrm>
            <a:custGeom>
              <a:avLst/>
              <a:gdLst/>
              <a:ahLst/>
              <a:cxnLst/>
              <a:rect l="l" t="t" r="r" b="b"/>
              <a:pathLst>
                <a:path w="16230600" h="5164282">
                  <a:moveTo>
                    <a:pt x="0" y="0"/>
                  </a:moveTo>
                  <a:lnTo>
                    <a:pt x="16230600" y="0"/>
                  </a:lnTo>
                  <a:lnTo>
                    <a:pt x="16230600" y="5164282"/>
                  </a:lnTo>
                  <a:lnTo>
                    <a:pt x="0" y="5164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695849" y="952500"/>
            <a:ext cx="1583973" cy="1509094"/>
          </a:xfrm>
          <a:custGeom>
            <a:avLst/>
            <a:gdLst/>
            <a:ahLst/>
            <a:cxnLst/>
            <a:rect l="l" t="t" r="r" b="b"/>
            <a:pathLst>
              <a:path w="1583973" h="1509094">
                <a:moveTo>
                  <a:pt x="0" y="0"/>
                </a:moveTo>
                <a:lnTo>
                  <a:pt x="1583973" y="0"/>
                </a:lnTo>
                <a:lnTo>
                  <a:pt x="1583973" y="1509094"/>
                </a:lnTo>
                <a:lnTo>
                  <a:pt x="0" y="1509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25800" y="952500"/>
            <a:ext cx="1583973" cy="1509094"/>
          </a:xfrm>
          <a:custGeom>
            <a:avLst/>
            <a:gdLst/>
            <a:ahLst/>
            <a:cxnLst/>
            <a:rect l="l" t="t" r="r" b="b"/>
            <a:pathLst>
              <a:path w="1583973" h="1509094">
                <a:moveTo>
                  <a:pt x="0" y="0"/>
                </a:moveTo>
                <a:lnTo>
                  <a:pt x="1583973" y="0"/>
                </a:lnTo>
                <a:lnTo>
                  <a:pt x="1583973" y="1509094"/>
                </a:lnTo>
                <a:lnTo>
                  <a:pt x="0" y="1509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AE2B97B1-DE93-6B88-F154-14409CD697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25324"/>
          <a:stretch/>
        </p:blipFill>
        <p:spPr>
          <a:xfrm>
            <a:off x="3225354" y="6743700"/>
            <a:ext cx="12142091" cy="3422897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5191EE1-140F-17CA-AC8A-AE29EF01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71" y="1707047"/>
            <a:ext cx="16978680" cy="436081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7800" b="1" dirty="0">
                <a:solidFill>
                  <a:srgbClr val="EE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</a:t>
            </a:r>
            <a:br>
              <a:rPr lang="en-US" sz="7800" b="1" dirty="0">
                <a:solidFill>
                  <a:srgbClr val="EE3F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800" b="1" dirty="0">
                <a:solidFill>
                  <a:srgbClr val="EE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ĐẾN VỚI BÀI HỌC MỚI!</a:t>
            </a:r>
            <a:endParaRPr lang="vi-VN" sz="7800" b="1" dirty="0">
              <a:solidFill>
                <a:srgbClr val="EE3F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oogle Shape;234;p4">
            <a:extLst>
              <a:ext uri="{FF2B5EF4-FFF2-40B4-BE49-F238E27FC236}">
                <a16:creationId xmlns:a16="http://schemas.microsoft.com/office/drawing/2014/main" id="{8C529086-B762-5E96-CB65-3039F1ACC12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648" y="51623"/>
            <a:ext cx="1849814" cy="365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0000"/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A6B6C9-9BCE-3107-F311-957A4C5B7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FA1CC8-82FE-DBED-4937-620F38E1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647700"/>
            <a:ext cx="13563600" cy="14478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55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THỰC HÀNH</a:t>
            </a:r>
            <a:endParaRPr lang="vi-VN" sz="6600" dirty="0">
              <a:solidFill>
                <a:srgbClr val="550D07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F6895A-DBDD-606B-55B2-07420E2C5410}"/>
              </a:ext>
            </a:extLst>
          </p:cNvPr>
          <p:cNvGrpSpPr/>
          <p:nvPr/>
        </p:nvGrpSpPr>
        <p:grpSpPr>
          <a:xfrm>
            <a:off x="838200" y="2933700"/>
            <a:ext cx="6553200" cy="6139344"/>
            <a:chOff x="762000" y="2814146"/>
            <a:chExt cx="5715000" cy="5834554"/>
          </a:xfrm>
        </p:grpSpPr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AB0FA01C-C418-5A3D-21D6-F948951AA088}"/>
                </a:ext>
              </a:extLst>
            </p:cNvPr>
            <p:cNvSpPr/>
            <p:nvPr/>
          </p:nvSpPr>
          <p:spPr>
            <a:xfrm>
              <a:off x="762000" y="2814146"/>
              <a:ext cx="5715000" cy="5834554"/>
            </a:xfrm>
            <a:custGeom>
              <a:avLst/>
              <a:gdLst/>
              <a:ahLst/>
              <a:cxnLst/>
              <a:rect l="l" t="t" r="r" b="b"/>
              <a:pathLst>
                <a:path w="1699927" h="2057400">
                  <a:moveTo>
                    <a:pt x="0" y="0"/>
                  </a:moveTo>
                  <a:lnTo>
                    <a:pt x="1699927" y="0"/>
                  </a:lnTo>
                  <a:lnTo>
                    <a:pt x="169992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85614C-B3A8-DF23-1124-A7758835D08B}"/>
                </a:ext>
              </a:extLst>
            </p:cNvPr>
            <p:cNvSpPr txBox="1"/>
            <p:nvPr/>
          </p:nvSpPr>
          <p:spPr>
            <a:xfrm>
              <a:off x="762004" y="4624572"/>
              <a:ext cx="5714996" cy="387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44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</a:t>
              </a:r>
              <a:r>
                <a:rPr lang="vi-VN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ghe bài hát </a:t>
              </a:r>
            </a:p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44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Cây trúc xinh </a:t>
              </a:r>
            </a:p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4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kết hợp với vận động theo nhịp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B9AB67-E173-5D93-86DA-C3C72F62A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6963" y="3871984"/>
            <a:ext cx="9449619" cy="5767316"/>
          </a:xfrm>
          <a:prstGeom prst="rect">
            <a:avLst/>
          </a:prstGeom>
        </p:spPr>
      </p:pic>
      <p:pic>
        <p:nvPicPr>
          <p:cNvPr id="3" name="yt1s.com - Cây Trúc Xinh  Khánh Hồng  Bài Hát Dân Ca Quan Họ Bắc Ninh Hay Nhất">
            <a:hlinkClick r:id="" action="ppaction://media"/>
            <a:extLst>
              <a:ext uri="{FF2B5EF4-FFF2-40B4-BE49-F238E27FC236}">
                <a16:creationId xmlns:a16="http://schemas.microsoft.com/office/drawing/2014/main" id="{059F0397-5013-F865-275C-A9675443D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73600" y="195646"/>
            <a:ext cx="692419" cy="69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154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0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3A0755-7B2C-80F5-BEC4-47688BBB5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C416F7-5F1A-FE70-62F2-C94A471A42C4}"/>
              </a:ext>
            </a:extLst>
          </p:cNvPr>
          <p:cNvSpPr/>
          <p:nvPr/>
        </p:nvSpPr>
        <p:spPr>
          <a:xfrm>
            <a:off x="0" y="-152400"/>
            <a:ext cx="8232226" cy="1059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E73247-065B-73FC-477F-586243E7FFDC}"/>
              </a:ext>
            </a:extLst>
          </p:cNvPr>
          <p:cNvGrpSpPr/>
          <p:nvPr/>
        </p:nvGrpSpPr>
        <p:grpSpPr>
          <a:xfrm>
            <a:off x="762000" y="803305"/>
            <a:ext cx="6705600" cy="8680389"/>
            <a:chOff x="1371600" y="803305"/>
            <a:chExt cx="6705600" cy="8680389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EED25149-1169-FBD4-162F-8E5A75D14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71600" y="803305"/>
              <a:ext cx="6705600" cy="86803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67AA1B-E66E-08B2-CAB1-8DB9DC9F3C73}"/>
                </a:ext>
              </a:extLst>
            </p:cNvPr>
            <p:cNvSpPr txBox="1"/>
            <p:nvPr/>
          </p:nvSpPr>
          <p:spPr>
            <a:xfrm>
              <a:off x="1981200" y="1714500"/>
              <a:ext cx="5410200" cy="4029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i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Sáng tạo một số động tác vận động cơ thể cho bài hát Cây trúc xinh</a:t>
              </a:r>
              <a:endParaRPr lang="vi-VN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4">
            <a:extLst>
              <a:ext uri="{FF2B5EF4-FFF2-40B4-BE49-F238E27FC236}">
                <a16:creationId xmlns:a16="http://schemas.microsoft.com/office/drawing/2014/main" id="{FAEAEE50-B9FD-2320-FCC0-E30784BE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0" y="803305"/>
            <a:ext cx="5791200" cy="1447800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rgbClr val="55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vi-VN" sz="6600" dirty="0">
              <a:solidFill>
                <a:srgbClr val="550D07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C8E34-0B01-3909-26C0-1D631A39E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2230" y="2933700"/>
            <a:ext cx="4493141" cy="5901439"/>
          </a:xfrm>
          <a:prstGeom prst="rect">
            <a:avLst/>
          </a:prstGeom>
        </p:spPr>
      </p:pic>
      <p:pic>
        <p:nvPicPr>
          <p:cNvPr id="11" name="yt1s.com - Cây Trúc Xinh  Khánh Hồng  Bài Hát Dân Ca Quan Họ Bắc Ninh Hay Nhất">
            <a:hlinkClick r:id="" action="ppaction://media"/>
            <a:extLst>
              <a:ext uri="{FF2B5EF4-FFF2-40B4-BE49-F238E27FC236}">
                <a16:creationId xmlns:a16="http://schemas.microsoft.com/office/drawing/2014/main" id="{BD6C1388-0E7F-A02C-C690-0F143D260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87200" y="3826775"/>
            <a:ext cx="2633450" cy="26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47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08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70"/>
          <p:cNvGrpSpPr/>
          <p:nvPr/>
        </p:nvGrpSpPr>
        <p:grpSpPr>
          <a:xfrm>
            <a:off x="965917" y="1113797"/>
            <a:ext cx="16356167" cy="1610047"/>
            <a:chOff x="0" y="0"/>
            <a:chExt cx="21808222" cy="2146729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21808222" cy="2146729"/>
            </a:xfrm>
            <a:custGeom>
              <a:avLst/>
              <a:gdLst/>
              <a:ahLst/>
              <a:cxnLst/>
              <a:rect l="l" t="t" r="r" b="b"/>
              <a:pathLst>
                <a:path w="6364098" h="626461">
                  <a:moveTo>
                    <a:pt x="17513" y="0"/>
                  </a:moveTo>
                  <a:lnTo>
                    <a:pt x="6346585" y="0"/>
                  </a:lnTo>
                  <a:cubicBezTo>
                    <a:pt x="6356257" y="0"/>
                    <a:pt x="6364098" y="7841"/>
                    <a:pt x="6364098" y="17513"/>
                  </a:cubicBezTo>
                  <a:lnTo>
                    <a:pt x="6364098" y="608947"/>
                  </a:lnTo>
                  <a:cubicBezTo>
                    <a:pt x="6364098" y="618620"/>
                    <a:pt x="6356257" y="626461"/>
                    <a:pt x="6346585" y="626461"/>
                  </a:cubicBezTo>
                  <a:lnTo>
                    <a:pt x="17513" y="626461"/>
                  </a:lnTo>
                  <a:cubicBezTo>
                    <a:pt x="7841" y="626461"/>
                    <a:pt x="0" y="618620"/>
                    <a:pt x="0" y="608947"/>
                  </a:cubicBezTo>
                  <a:lnTo>
                    <a:pt x="0" y="17513"/>
                  </a:lnTo>
                  <a:cubicBezTo>
                    <a:pt x="0" y="7841"/>
                    <a:pt x="7841" y="0"/>
                    <a:pt x="1751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5" name="Freeform 75"/>
            <p:cNvSpPr/>
            <p:nvPr/>
          </p:nvSpPr>
          <p:spPr>
            <a:xfrm>
              <a:off x="184321" y="185059"/>
              <a:ext cx="21439579" cy="1751824"/>
            </a:xfrm>
            <a:custGeom>
              <a:avLst/>
              <a:gdLst/>
              <a:ahLst/>
              <a:cxnLst/>
              <a:rect l="l" t="t" r="r" b="b"/>
              <a:pathLst>
                <a:path w="6256521" h="511219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496775"/>
                  </a:lnTo>
                  <a:cubicBezTo>
                    <a:pt x="6256521" y="504752"/>
                    <a:pt x="6250054" y="511219"/>
                    <a:pt x="6242077" y="511219"/>
                  </a:cubicBezTo>
                  <a:lnTo>
                    <a:pt x="14444" y="511219"/>
                  </a:lnTo>
                  <a:cubicBezTo>
                    <a:pt x="10613" y="511219"/>
                    <a:pt x="6939" y="509697"/>
                    <a:pt x="4231" y="506988"/>
                  </a:cubicBezTo>
                  <a:cubicBezTo>
                    <a:pt x="1522" y="504280"/>
                    <a:pt x="0" y="500606"/>
                    <a:pt x="0" y="496775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rgbClr val="BCBEFA"/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78" name="Title 77">
            <a:extLst>
              <a:ext uri="{FF2B5EF4-FFF2-40B4-BE49-F238E27FC236}">
                <a16:creationId xmlns:a16="http://schemas.microsoft.com/office/drawing/2014/main" id="{73A0CA9D-C2D9-ADDC-39A7-73EF5BC9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297" y="1326974"/>
            <a:ext cx="14793405" cy="1183692"/>
          </a:xfrm>
        </p:spPr>
        <p:txBody>
          <a:bodyPr>
            <a:normAutofit/>
          </a:bodyPr>
          <a:lstStyle/>
          <a:p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AI NHANH HƠN</a:t>
            </a:r>
          </a:p>
        </p:txBody>
      </p:sp>
      <p:sp>
        <p:nvSpPr>
          <p:cNvPr id="2" name="Freeform 51">
            <a:hlinkClick r:id="rId3" action="ppaction://hlinksldjump"/>
            <a:extLst>
              <a:ext uri="{FF2B5EF4-FFF2-40B4-BE49-F238E27FC236}">
                <a16:creationId xmlns:a16="http://schemas.microsoft.com/office/drawing/2014/main" id="{77C0ECC5-8A26-AB49-BDE1-D502C2D87D78}"/>
              </a:ext>
            </a:extLst>
          </p:cNvPr>
          <p:cNvSpPr/>
          <p:nvPr/>
        </p:nvSpPr>
        <p:spPr>
          <a:xfrm>
            <a:off x="17322084" y="103609"/>
            <a:ext cx="836478" cy="828873"/>
          </a:xfrm>
          <a:custGeom>
            <a:avLst/>
            <a:gdLst/>
            <a:ahLst/>
            <a:cxnLst/>
            <a:rect l="l" t="t" r="r" b="b"/>
            <a:pathLst>
              <a:path w="1398922" h="1386204">
                <a:moveTo>
                  <a:pt x="0" y="0"/>
                </a:moveTo>
                <a:lnTo>
                  <a:pt x="1398921" y="0"/>
                </a:lnTo>
                <a:lnTo>
                  <a:pt x="1398921" y="1386204"/>
                </a:lnTo>
                <a:lnTo>
                  <a:pt x="0" y="138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E672EA38-5716-AC0E-3C24-99754552F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158" y="3162299"/>
            <a:ext cx="2731245" cy="6389162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A4552125-B0FE-6683-8835-D386DB1CBA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4340" y="3160012"/>
            <a:ext cx="2725148" cy="6389162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00E28BB3-49DF-9D71-6202-B9F9AA16D4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8377" y="3160012"/>
            <a:ext cx="2731245" cy="638916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F2825494-5F90-8D26-3AE8-71DF14AE2D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86082" y="3166109"/>
            <a:ext cx="2725148" cy="6383065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D489E3A2-1EB8-09D3-9330-29ABA5AB68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52597" y="3160012"/>
            <a:ext cx="2731245" cy="6383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69582"/>
            <a:ext cx="16373217" cy="8747835"/>
            <a:chOff x="0" y="0"/>
            <a:chExt cx="21830956" cy="11663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30956" cy="11663780"/>
            </a:xfrm>
            <a:custGeom>
              <a:avLst/>
              <a:gdLst/>
              <a:ahLst/>
              <a:cxnLst/>
              <a:rect l="l" t="t" r="r" b="b"/>
              <a:pathLst>
                <a:path w="6370733" h="3403737">
                  <a:moveTo>
                    <a:pt x="17495" y="0"/>
                  </a:moveTo>
                  <a:lnTo>
                    <a:pt x="6353238" y="0"/>
                  </a:lnTo>
                  <a:cubicBezTo>
                    <a:pt x="6362900" y="0"/>
                    <a:pt x="6370733" y="7833"/>
                    <a:pt x="6370733" y="17495"/>
                  </a:cubicBezTo>
                  <a:lnTo>
                    <a:pt x="6370733" y="3386242"/>
                  </a:lnTo>
                  <a:cubicBezTo>
                    <a:pt x="6370733" y="3390882"/>
                    <a:pt x="6368890" y="3395332"/>
                    <a:pt x="6365609" y="3398613"/>
                  </a:cubicBezTo>
                  <a:cubicBezTo>
                    <a:pt x="6362328" y="3401894"/>
                    <a:pt x="6357878" y="3403737"/>
                    <a:pt x="6353238" y="3403737"/>
                  </a:cubicBezTo>
                  <a:lnTo>
                    <a:pt x="17495" y="3403737"/>
                  </a:lnTo>
                  <a:cubicBezTo>
                    <a:pt x="12855" y="3403737"/>
                    <a:pt x="8405" y="3401894"/>
                    <a:pt x="5124" y="3398613"/>
                  </a:cubicBezTo>
                  <a:cubicBezTo>
                    <a:pt x="1843" y="3395332"/>
                    <a:pt x="0" y="3390882"/>
                    <a:pt x="0" y="3386242"/>
                  </a:cubicBezTo>
                  <a:lnTo>
                    <a:pt x="0" y="17495"/>
                  </a:lnTo>
                  <a:cubicBezTo>
                    <a:pt x="0" y="12855"/>
                    <a:pt x="1843" y="8405"/>
                    <a:pt x="5124" y="5124"/>
                  </a:cubicBezTo>
                  <a:cubicBezTo>
                    <a:pt x="8405" y="1843"/>
                    <a:pt x="12855" y="0"/>
                    <a:pt x="17495" y="0"/>
                  </a:cubicBezTo>
                  <a:close/>
                </a:path>
              </a:pathLst>
            </a:custGeom>
            <a:solidFill>
              <a:srgbClr val="3485D7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195688" y="191218"/>
              <a:ext cx="21439580" cy="11281344"/>
            </a:xfrm>
            <a:custGeom>
              <a:avLst/>
              <a:gdLst/>
              <a:ahLst/>
              <a:cxnLst/>
              <a:rect l="l" t="t" r="r" b="b"/>
              <a:pathLst>
                <a:path w="6256521" h="3292134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3277690"/>
                  </a:lnTo>
                  <a:cubicBezTo>
                    <a:pt x="6256521" y="3281521"/>
                    <a:pt x="6254999" y="3285194"/>
                    <a:pt x="6252290" y="3287903"/>
                  </a:cubicBezTo>
                  <a:cubicBezTo>
                    <a:pt x="6249581" y="3290612"/>
                    <a:pt x="6245908" y="3292134"/>
                    <a:pt x="6242077" y="3292134"/>
                  </a:cubicBezTo>
                  <a:lnTo>
                    <a:pt x="14444" y="3292134"/>
                  </a:lnTo>
                  <a:cubicBezTo>
                    <a:pt x="10613" y="3292134"/>
                    <a:pt x="6939" y="3290612"/>
                    <a:pt x="4231" y="3287903"/>
                  </a:cubicBezTo>
                  <a:cubicBezTo>
                    <a:pt x="1522" y="3285194"/>
                    <a:pt x="0" y="3281521"/>
                    <a:pt x="0" y="3277690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rgbClr val="C9ECFF"/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82" y="1298002"/>
            <a:ext cx="14904036" cy="2096211"/>
          </a:xfrm>
        </p:spPr>
        <p:txBody>
          <a:bodyPr>
            <a:noAutofit/>
          </a:bodyPr>
          <a:lstStyle/>
          <a:p>
            <a:r>
              <a:rPr lang="vi-V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 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Liền chị mặc trang phục gì khi hát quan họ? </a:t>
            </a:r>
            <a:endParaRPr lang="vi-VN" sz="4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691982" y="3676847"/>
            <a:ext cx="7016596" cy="2277517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Áo mớ ba mớ bảy.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691982" y="6430374"/>
            <a:ext cx="7016596" cy="2277517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Áo tứ thân.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9579422" y="3671685"/>
            <a:ext cx="7016597" cy="2277517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Áo cánh dơi.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9579422" y="6430374"/>
            <a:ext cx="7016597" cy="2277517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Áo lĩnh. </a:t>
            </a:r>
          </a:p>
        </p:txBody>
      </p:sp>
      <p:sp>
        <p:nvSpPr>
          <p:cNvPr id="39" name="Freeform 39">
            <a:hlinkClick r:id="rId2" action="ppaction://hlinksldjump"/>
            <a:extLst>
              <a:ext uri="{FF2B5EF4-FFF2-40B4-BE49-F238E27FC236}">
                <a16:creationId xmlns:a16="http://schemas.microsoft.com/office/drawing/2014/main" id="{8B8350E5-92D3-87FD-E481-FD02C8699F2F}"/>
              </a:ext>
            </a:extLst>
          </p:cNvPr>
          <p:cNvSpPr/>
          <p:nvPr/>
        </p:nvSpPr>
        <p:spPr>
          <a:xfrm>
            <a:off x="16078200" y="9374145"/>
            <a:ext cx="2099835" cy="769730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539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69582"/>
            <a:ext cx="16373217" cy="8747835"/>
            <a:chOff x="0" y="0"/>
            <a:chExt cx="21830956" cy="11663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30956" cy="11663780"/>
            </a:xfrm>
            <a:custGeom>
              <a:avLst/>
              <a:gdLst/>
              <a:ahLst/>
              <a:cxnLst/>
              <a:rect l="l" t="t" r="r" b="b"/>
              <a:pathLst>
                <a:path w="6370733" h="3403737">
                  <a:moveTo>
                    <a:pt x="17495" y="0"/>
                  </a:moveTo>
                  <a:lnTo>
                    <a:pt x="6353238" y="0"/>
                  </a:lnTo>
                  <a:cubicBezTo>
                    <a:pt x="6362900" y="0"/>
                    <a:pt x="6370733" y="7833"/>
                    <a:pt x="6370733" y="17495"/>
                  </a:cubicBezTo>
                  <a:lnTo>
                    <a:pt x="6370733" y="3386242"/>
                  </a:lnTo>
                  <a:cubicBezTo>
                    <a:pt x="6370733" y="3390882"/>
                    <a:pt x="6368890" y="3395332"/>
                    <a:pt x="6365609" y="3398613"/>
                  </a:cubicBezTo>
                  <a:cubicBezTo>
                    <a:pt x="6362328" y="3401894"/>
                    <a:pt x="6357878" y="3403737"/>
                    <a:pt x="6353238" y="3403737"/>
                  </a:cubicBezTo>
                  <a:lnTo>
                    <a:pt x="17495" y="3403737"/>
                  </a:lnTo>
                  <a:cubicBezTo>
                    <a:pt x="12855" y="3403737"/>
                    <a:pt x="8405" y="3401894"/>
                    <a:pt x="5124" y="3398613"/>
                  </a:cubicBezTo>
                  <a:cubicBezTo>
                    <a:pt x="1843" y="3395332"/>
                    <a:pt x="0" y="3390882"/>
                    <a:pt x="0" y="3386242"/>
                  </a:cubicBezTo>
                  <a:lnTo>
                    <a:pt x="0" y="17495"/>
                  </a:lnTo>
                  <a:cubicBezTo>
                    <a:pt x="0" y="12855"/>
                    <a:pt x="1843" y="8405"/>
                    <a:pt x="5124" y="5124"/>
                  </a:cubicBezTo>
                  <a:cubicBezTo>
                    <a:pt x="8405" y="1843"/>
                    <a:pt x="12855" y="0"/>
                    <a:pt x="17495" y="0"/>
                  </a:cubicBezTo>
                  <a:close/>
                </a:path>
              </a:pathLst>
            </a:custGeom>
            <a:solidFill>
              <a:srgbClr val="F47F8F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195688" y="191218"/>
              <a:ext cx="21439580" cy="11281344"/>
            </a:xfrm>
            <a:custGeom>
              <a:avLst/>
              <a:gdLst/>
              <a:ahLst/>
              <a:cxnLst/>
              <a:rect l="l" t="t" r="r" b="b"/>
              <a:pathLst>
                <a:path w="6256521" h="3292134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3277690"/>
                  </a:lnTo>
                  <a:cubicBezTo>
                    <a:pt x="6256521" y="3281521"/>
                    <a:pt x="6254999" y="3285194"/>
                    <a:pt x="6252290" y="3287903"/>
                  </a:cubicBezTo>
                  <a:cubicBezTo>
                    <a:pt x="6249581" y="3290612"/>
                    <a:pt x="6245908" y="3292134"/>
                    <a:pt x="6242077" y="3292134"/>
                  </a:cubicBezTo>
                  <a:lnTo>
                    <a:pt x="14444" y="3292134"/>
                  </a:lnTo>
                  <a:cubicBezTo>
                    <a:pt x="10613" y="3292134"/>
                    <a:pt x="6939" y="3290612"/>
                    <a:pt x="4231" y="3287903"/>
                  </a:cubicBezTo>
                  <a:cubicBezTo>
                    <a:pt x="1522" y="3285194"/>
                    <a:pt x="0" y="3281521"/>
                    <a:pt x="0" y="3277690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rgbClr val="F7D1DC"/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68" y="1372395"/>
            <a:ext cx="15078662" cy="2386471"/>
          </a:xfrm>
        </p:spPr>
        <p:txBody>
          <a:bodyPr>
            <a:noAutofit/>
          </a:bodyPr>
          <a:lstStyle/>
          <a:p>
            <a:r>
              <a:rPr lang="vi-V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2: </a:t>
            </a:r>
            <a:r>
              <a:rPr lang="vi-VN" sz="4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Cây trúc xinh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là làn điệu dân ca nào?</a:t>
            </a:r>
            <a:endParaRPr lang="vi-VN" sz="4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604671" y="3886867"/>
            <a:ext cx="7082130" cy="2072238"/>
          </a:xfrm>
          <a:prstGeom prst="roundRect">
            <a:avLst/>
          </a:prstGeom>
          <a:solidFill>
            <a:schemeClr val="bg1"/>
          </a:solidFill>
          <a:ln>
            <a:solidFill>
              <a:srgbClr val="ED9D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0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Dân ca Trung Bộ.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604671" y="6580401"/>
            <a:ext cx="7082130" cy="2072238"/>
          </a:xfrm>
          <a:prstGeom prst="roundRect">
            <a:avLst/>
          </a:prstGeom>
          <a:solidFill>
            <a:schemeClr val="bg1"/>
          </a:solidFill>
          <a:ln>
            <a:solidFill>
              <a:srgbClr val="ED9D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0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Dân ca quan họ.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9601200" y="3881705"/>
            <a:ext cx="7082130" cy="2072238"/>
          </a:xfrm>
          <a:prstGeom prst="roundRect">
            <a:avLst/>
          </a:prstGeom>
          <a:solidFill>
            <a:schemeClr val="bg1"/>
          </a:solidFill>
          <a:ln>
            <a:solidFill>
              <a:srgbClr val="ED9D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0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Dân ca </a:t>
            </a:r>
            <a:r>
              <a:rPr lang="vi-VN" sz="4800" dirty="0" err="1">
                <a:latin typeface="Arial" panose="020B0604020202020204" pitchFamily="34" charset="0"/>
                <a:cs typeface="Arial" panose="020B0604020202020204" pitchFamily="34" charset="0"/>
              </a:rPr>
              <a:t>Khơ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-me.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9601200" y="6580401"/>
            <a:ext cx="7082130" cy="2072238"/>
          </a:xfrm>
          <a:prstGeom prst="roundRect">
            <a:avLst/>
          </a:prstGeom>
          <a:solidFill>
            <a:schemeClr val="bg1"/>
          </a:solidFill>
          <a:ln>
            <a:solidFill>
              <a:srgbClr val="ED9DB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80000" bIns="108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Dân ca Nam Bộ. </a:t>
            </a:r>
          </a:p>
        </p:txBody>
      </p:sp>
      <p:sp>
        <p:nvSpPr>
          <p:cNvPr id="10" name="Freeform 39">
            <a:hlinkClick r:id="rId2" action="ppaction://hlinksldjump"/>
            <a:extLst>
              <a:ext uri="{FF2B5EF4-FFF2-40B4-BE49-F238E27FC236}">
                <a16:creationId xmlns:a16="http://schemas.microsoft.com/office/drawing/2014/main" id="{F830EF09-3167-FFC7-B91F-D749497B5C12}"/>
              </a:ext>
            </a:extLst>
          </p:cNvPr>
          <p:cNvSpPr/>
          <p:nvPr/>
        </p:nvSpPr>
        <p:spPr>
          <a:xfrm>
            <a:off x="16078200" y="9374145"/>
            <a:ext cx="2099835" cy="769730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8849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69582"/>
            <a:ext cx="16373217" cy="8747835"/>
            <a:chOff x="0" y="0"/>
            <a:chExt cx="21830956" cy="11663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30956" cy="11663780"/>
            </a:xfrm>
            <a:custGeom>
              <a:avLst/>
              <a:gdLst/>
              <a:ahLst/>
              <a:cxnLst/>
              <a:rect l="l" t="t" r="r" b="b"/>
              <a:pathLst>
                <a:path w="6370733" h="3403737">
                  <a:moveTo>
                    <a:pt x="17495" y="0"/>
                  </a:moveTo>
                  <a:lnTo>
                    <a:pt x="6353238" y="0"/>
                  </a:lnTo>
                  <a:cubicBezTo>
                    <a:pt x="6362900" y="0"/>
                    <a:pt x="6370733" y="7833"/>
                    <a:pt x="6370733" y="17495"/>
                  </a:cubicBezTo>
                  <a:lnTo>
                    <a:pt x="6370733" y="3386242"/>
                  </a:lnTo>
                  <a:cubicBezTo>
                    <a:pt x="6370733" y="3390882"/>
                    <a:pt x="6368890" y="3395332"/>
                    <a:pt x="6365609" y="3398613"/>
                  </a:cubicBezTo>
                  <a:cubicBezTo>
                    <a:pt x="6362328" y="3401894"/>
                    <a:pt x="6357878" y="3403737"/>
                    <a:pt x="6353238" y="3403737"/>
                  </a:cubicBezTo>
                  <a:lnTo>
                    <a:pt x="17495" y="3403737"/>
                  </a:lnTo>
                  <a:cubicBezTo>
                    <a:pt x="12855" y="3403737"/>
                    <a:pt x="8405" y="3401894"/>
                    <a:pt x="5124" y="3398613"/>
                  </a:cubicBezTo>
                  <a:cubicBezTo>
                    <a:pt x="1843" y="3395332"/>
                    <a:pt x="0" y="3390882"/>
                    <a:pt x="0" y="3386242"/>
                  </a:cubicBezTo>
                  <a:lnTo>
                    <a:pt x="0" y="17495"/>
                  </a:lnTo>
                  <a:cubicBezTo>
                    <a:pt x="0" y="12855"/>
                    <a:pt x="1843" y="8405"/>
                    <a:pt x="5124" y="5124"/>
                  </a:cubicBezTo>
                  <a:cubicBezTo>
                    <a:pt x="8405" y="1843"/>
                    <a:pt x="12855" y="0"/>
                    <a:pt x="17495" y="0"/>
                  </a:cubicBezTo>
                  <a:close/>
                </a:path>
              </a:pathLst>
            </a:custGeom>
            <a:solidFill>
              <a:schemeClr val="accent3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195688" y="191218"/>
              <a:ext cx="21439580" cy="11281344"/>
            </a:xfrm>
            <a:custGeom>
              <a:avLst/>
              <a:gdLst/>
              <a:ahLst/>
              <a:cxnLst/>
              <a:rect l="l" t="t" r="r" b="b"/>
              <a:pathLst>
                <a:path w="6256521" h="3292134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3277690"/>
                  </a:lnTo>
                  <a:cubicBezTo>
                    <a:pt x="6256521" y="3281521"/>
                    <a:pt x="6254999" y="3285194"/>
                    <a:pt x="6252290" y="3287903"/>
                  </a:cubicBezTo>
                  <a:cubicBezTo>
                    <a:pt x="6249581" y="3290612"/>
                    <a:pt x="6245908" y="3292134"/>
                    <a:pt x="6242077" y="3292134"/>
                  </a:cubicBezTo>
                  <a:lnTo>
                    <a:pt x="14444" y="3292134"/>
                  </a:lnTo>
                  <a:cubicBezTo>
                    <a:pt x="10613" y="3292134"/>
                    <a:pt x="6939" y="3290612"/>
                    <a:pt x="4231" y="3287903"/>
                  </a:cubicBezTo>
                  <a:cubicBezTo>
                    <a:pt x="1522" y="3285194"/>
                    <a:pt x="0" y="3281521"/>
                    <a:pt x="0" y="3277690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68" y="1409700"/>
            <a:ext cx="15078662" cy="2362201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 3: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Đâu </a:t>
            </a:r>
            <a:r>
              <a:rPr lang="vi-V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phải một hình ảnh </a:t>
            </a:r>
            <a:b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xuất hiện trong ca khúc </a:t>
            </a:r>
            <a:r>
              <a:rPr lang="vi-VN" sz="4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Cây trúc xinh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 </a:t>
            </a:r>
            <a:endParaRPr lang="vi-VN" sz="48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604671" y="4244727"/>
            <a:ext cx="7082130" cy="19551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468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Vườn hồng.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604671" y="6667500"/>
            <a:ext cx="7082130" cy="19551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468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Bờ ao.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9601200" y="4239565"/>
            <a:ext cx="7082130" cy="19551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468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Chi hai xinh.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9601200" y="6667500"/>
            <a:ext cx="7082130" cy="19551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468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Lối nhỏ.</a:t>
            </a:r>
          </a:p>
        </p:txBody>
      </p:sp>
      <p:sp>
        <p:nvSpPr>
          <p:cNvPr id="5" name="Freeform 39">
            <a:hlinkClick r:id="rId2" action="ppaction://hlinksldjump"/>
            <a:extLst>
              <a:ext uri="{FF2B5EF4-FFF2-40B4-BE49-F238E27FC236}">
                <a16:creationId xmlns:a16="http://schemas.microsoft.com/office/drawing/2014/main" id="{C91AAFBF-9E28-4836-F614-D0819A78CAD2}"/>
              </a:ext>
            </a:extLst>
          </p:cNvPr>
          <p:cNvSpPr/>
          <p:nvPr/>
        </p:nvSpPr>
        <p:spPr>
          <a:xfrm>
            <a:off x="16078200" y="9374145"/>
            <a:ext cx="2099835" cy="769730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993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69582"/>
            <a:ext cx="16373217" cy="8747835"/>
            <a:chOff x="0" y="0"/>
            <a:chExt cx="21830956" cy="11663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30956" cy="11663780"/>
            </a:xfrm>
            <a:custGeom>
              <a:avLst/>
              <a:gdLst/>
              <a:ahLst/>
              <a:cxnLst/>
              <a:rect l="l" t="t" r="r" b="b"/>
              <a:pathLst>
                <a:path w="6370733" h="3403737">
                  <a:moveTo>
                    <a:pt x="17495" y="0"/>
                  </a:moveTo>
                  <a:lnTo>
                    <a:pt x="6353238" y="0"/>
                  </a:lnTo>
                  <a:cubicBezTo>
                    <a:pt x="6362900" y="0"/>
                    <a:pt x="6370733" y="7833"/>
                    <a:pt x="6370733" y="17495"/>
                  </a:cubicBezTo>
                  <a:lnTo>
                    <a:pt x="6370733" y="3386242"/>
                  </a:lnTo>
                  <a:cubicBezTo>
                    <a:pt x="6370733" y="3390882"/>
                    <a:pt x="6368890" y="3395332"/>
                    <a:pt x="6365609" y="3398613"/>
                  </a:cubicBezTo>
                  <a:cubicBezTo>
                    <a:pt x="6362328" y="3401894"/>
                    <a:pt x="6357878" y="3403737"/>
                    <a:pt x="6353238" y="3403737"/>
                  </a:cubicBezTo>
                  <a:lnTo>
                    <a:pt x="17495" y="3403737"/>
                  </a:lnTo>
                  <a:cubicBezTo>
                    <a:pt x="12855" y="3403737"/>
                    <a:pt x="8405" y="3401894"/>
                    <a:pt x="5124" y="3398613"/>
                  </a:cubicBezTo>
                  <a:cubicBezTo>
                    <a:pt x="1843" y="3395332"/>
                    <a:pt x="0" y="3390882"/>
                    <a:pt x="0" y="3386242"/>
                  </a:cubicBezTo>
                  <a:lnTo>
                    <a:pt x="0" y="17495"/>
                  </a:lnTo>
                  <a:cubicBezTo>
                    <a:pt x="0" y="12855"/>
                    <a:pt x="1843" y="8405"/>
                    <a:pt x="5124" y="5124"/>
                  </a:cubicBezTo>
                  <a:cubicBezTo>
                    <a:pt x="8405" y="1843"/>
                    <a:pt x="12855" y="0"/>
                    <a:pt x="17495" y="0"/>
                  </a:cubicBezTo>
                  <a:close/>
                </a:path>
              </a:pathLst>
            </a:custGeom>
            <a:solidFill>
              <a:srgbClr val="FFC000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195688" y="191218"/>
              <a:ext cx="21439580" cy="11281344"/>
            </a:xfrm>
            <a:custGeom>
              <a:avLst/>
              <a:gdLst/>
              <a:ahLst/>
              <a:cxnLst/>
              <a:rect l="l" t="t" r="r" b="b"/>
              <a:pathLst>
                <a:path w="6256521" h="3292134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3277690"/>
                  </a:lnTo>
                  <a:cubicBezTo>
                    <a:pt x="6256521" y="3281521"/>
                    <a:pt x="6254999" y="3285194"/>
                    <a:pt x="6252290" y="3287903"/>
                  </a:cubicBezTo>
                  <a:cubicBezTo>
                    <a:pt x="6249581" y="3290612"/>
                    <a:pt x="6245908" y="3292134"/>
                    <a:pt x="6242077" y="3292134"/>
                  </a:cubicBezTo>
                  <a:lnTo>
                    <a:pt x="14444" y="3292134"/>
                  </a:lnTo>
                  <a:cubicBezTo>
                    <a:pt x="10613" y="3292134"/>
                    <a:pt x="6939" y="3290612"/>
                    <a:pt x="4231" y="3287903"/>
                  </a:cubicBezTo>
                  <a:cubicBezTo>
                    <a:pt x="1522" y="3285194"/>
                    <a:pt x="0" y="3281521"/>
                    <a:pt x="0" y="3277690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rgbClr val="FFFFB9"/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68" y="1372396"/>
            <a:ext cx="15078662" cy="2023458"/>
          </a:xfrm>
        </p:spPr>
        <p:txBody>
          <a:bodyPr>
            <a:noAutofit/>
          </a:bodyPr>
          <a:lstStyle/>
          <a:p>
            <a:r>
              <a:rPr lang="vi-VN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4: </a:t>
            </a:r>
            <a:r>
              <a:rPr lang="vi-VN" sz="4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Ca khúc </a:t>
            </a:r>
            <a:r>
              <a:rPr lang="vi-VN" sz="48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Cây trúc xinh </a:t>
            </a:r>
            <a:r>
              <a:rPr lang="vi-VN" sz="4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 tính chất gì? </a:t>
            </a:r>
            <a:endParaRPr lang="vi-VN" sz="4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604671" y="3832148"/>
            <a:ext cx="7082130" cy="208159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Nhẹ nhàng.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604671" y="6585562"/>
            <a:ext cx="7082130" cy="208159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Vui tươi.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9601200" y="3826986"/>
            <a:ext cx="7082130" cy="208159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Rộn ràng.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9601200" y="6585562"/>
            <a:ext cx="7082130" cy="208159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Tình tứ. </a:t>
            </a:r>
          </a:p>
        </p:txBody>
      </p:sp>
      <p:sp>
        <p:nvSpPr>
          <p:cNvPr id="6" name="Freeform 39">
            <a:hlinkClick r:id="rId2" action="ppaction://hlinksldjump"/>
            <a:extLst>
              <a:ext uri="{FF2B5EF4-FFF2-40B4-BE49-F238E27FC236}">
                <a16:creationId xmlns:a16="http://schemas.microsoft.com/office/drawing/2014/main" id="{64C28F87-8EC5-E3BA-0735-7F4ADFA1FA41}"/>
              </a:ext>
            </a:extLst>
          </p:cNvPr>
          <p:cNvSpPr/>
          <p:nvPr/>
        </p:nvSpPr>
        <p:spPr>
          <a:xfrm>
            <a:off x="16078200" y="9374145"/>
            <a:ext cx="2099835" cy="769730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368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7391" y="769582"/>
            <a:ext cx="16373217" cy="8747835"/>
            <a:chOff x="0" y="0"/>
            <a:chExt cx="21830956" cy="116637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30956" cy="11663780"/>
            </a:xfrm>
            <a:custGeom>
              <a:avLst/>
              <a:gdLst/>
              <a:ahLst/>
              <a:cxnLst/>
              <a:rect l="l" t="t" r="r" b="b"/>
              <a:pathLst>
                <a:path w="6370733" h="3403737">
                  <a:moveTo>
                    <a:pt x="17495" y="0"/>
                  </a:moveTo>
                  <a:lnTo>
                    <a:pt x="6353238" y="0"/>
                  </a:lnTo>
                  <a:cubicBezTo>
                    <a:pt x="6362900" y="0"/>
                    <a:pt x="6370733" y="7833"/>
                    <a:pt x="6370733" y="17495"/>
                  </a:cubicBezTo>
                  <a:lnTo>
                    <a:pt x="6370733" y="3386242"/>
                  </a:lnTo>
                  <a:cubicBezTo>
                    <a:pt x="6370733" y="3390882"/>
                    <a:pt x="6368890" y="3395332"/>
                    <a:pt x="6365609" y="3398613"/>
                  </a:cubicBezTo>
                  <a:cubicBezTo>
                    <a:pt x="6362328" y="3401894"/>
                    <a:pt x="6357878" y="3403737"/>
                    <a:pt x="6353238" y="3403737"/>
                  </a:cubicBezTo>
                  <a:lnTo>
                    <a:pt x="17495" y="3403737"/>
                  </a:lnTo>
                  <a:cubicBezTo>
                    <a:pt x="12855" y="3403737"/>
                    <a:pt x="8405" y="3401894"/>
                    <a:pt x="5124" y="3398613"/>
                  </a:cubicBezTo>
                  <a:cubicBezTo>
                    <a:pt x="1843" y="3395332"/>
                    <a:pt x="0" y="3390882"/>
                    <a:pt x="0" y="3386242"/>
                  </a:cubicBezTo>
                  <a:lnTo>
                    <a:pt x="0" y="17495"/>
                  </a:lnTo>
                  <a:cubicBezTo>
                    <a:pt x="0" y="12855"/>
                    <a:pt x="1843" y="8405"/>
                    <a:pt x="5124" y="5124"/>
                  </a:cubicBezTo>
                  <a:cubicBezTo>
                    <a:pt x="8405" y="1843"/>
                    <a:pt x="12855" y="0"/>
                    <a:pt x="17495" y="0"/>
                  </a:cubicBezTo>
                  <a:close/>
                </a:path>
              </a:pathLst>
            </a:custGeom>
            <a:solidFill>
              <a:schemeClr val="accent6"/>
            </a:solid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195688" y="191218"/>
              <a:ext cx="21439580" cy="11281344"/>
            </a:xfrm>
            <a:custGeom>
              <a:avLst/>
              <a:gdLst/>
              <a:ahLst/>
              <a:cxnLst/>
              <a:rect l="l" t="t" r="r" b="b"/>
              <a:pathLst>
                <a:path w="6256521" h="3292134">
                  <a:moveTo>
                    <a:pt x="14444" y="0"/>
                  </a:moveTo>
                  <a:lnTo>
                    <a:pt x="6242077" y="0"/>
                  </a:lnTo>
                  <a:cubicBezTo>
                    <a:pt x="6250054" y="0"/>
                    <a:pt x="6256521" y="6467"/>
                    <a:pt x="6256521" y="14444"/>
                  </a:cubicBezTo>
                  <a:lnTo>
                    <a:pt x="6256521" y="3277690"/>
                  </a:lnTo>
                  <a:cubicBezTo>
                    <a:pt x="6256521" y="3281521"/>
                    <a:pt x="6254999" y="3285194"/>
                    <a:pt x="6252290" y="3287903"/>
                  </a:cubicBezTo>
                  <a:cubicBezTo>
                    <a:pt x="6249581" y="3290612"/>
                    <a:pt x="6245908" y="3292134"/>
                    <a:pt x="6242077" y="3292134"/>
                  </a:cubicBezTo>
                  <a:lnTo>
                    <a:pt x="14444" y="3292134"/>
                  </a:lnTo>
                  <a:cubicBezTo>
                    <a:pt x="10613" y="3292134"/>
                    <a:pt x="6939" y="3290612"/>
                    <a:pt x="4231" y="3287903"/>
                  </a:cubicBezTo>
                  <a:cubicBezTo>
                    <a:pt x="1522" y="3285194"/>
                    <a:pt x="0" y="3281521"/>
                    <a:pt x="0" y="3277690"/>
                  </a:cubicBezTo>
                  <a:lnTo>
                    <a:pt x="0" y="14444"/>
                  </a:lnTo>
                  <a:cubicBezTo>
                    <a:pt x="0" y="6467"/>
                    <a:pt x="6467" y="0"/>
                    <a:pt x="1444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47625" cap="rnd">
              <a:solidFill>
                <a:srgbClr val="1A1E2D"/>
              </a:solidFill>
              <a:prstDash val="lgDash"/>
              <a:round/>
            </a:ln>
          </p:spPr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40AB5E62-7E0C-D138-70FA-88DFCEE2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68" y="1619846"/>
            <a:ext cx="15078662" cy="1956556"/>
          </a:xfrm>
        </p:spPr>
        <p:txBody>
          <a:bodyPr>
            <a:noAutofit/>
          </a:bodyPr>
          <a:lstStyle/>
          <a:p>
            <a:pPr>
              <a:spcAft>
                <a:spcPts val="100"/>
              </a:spcAft>
            </a:pPr>
            <a:r>
              <a:rPr lang="vi-V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 5: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Bài hát được viết theo nhịp nào? </a:t>
            </a:r>
            <a:endParaRPr lang="vi-VN" sz="48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B61AFA-EF15-B7A2-D310-39F51746FCF7}"/>
              </a:ext>
            </a:extLst>
          </p:cNvPr>
          <p:cNvSpPr/>
          <p:nvPr/>
        </p:nvSpPr>
        <p:spPr>
          <a:xfrm>
            <a:off x="1604668" y="4181322"/>
            <a:ext cx="7234530" cy="19565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3/4.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68722E-4922-DBCC-714F-1363BF3FF7FB}"/>
              </a:ext>
            </a:extLst>
          </p:cNvPr>
          <p:cNvSpPr/>
          <p:nvPr/>
        </p:nvSpPr>
        <p:spPr>
          <a:xfrm>
            <a:off x="1604668" y="6710598"/>
            <a:ext cx="7234530" cy="19565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4/4.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7969B70-9491-C2AE-E240-974D880B5CC2}"/>
              </a:ext>
            </a:extLst>
          </p:cNvPr>
          <p:cNvSpPr/>
          <p:nvPr/>
        </p:nvSpPr>
        <p:spPr>
          <a:xfrm>
            <a:off x="9448800" y="4176160"/>
            <a:ext cx="7234530" cy="19565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2/4.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14CDA40-9E20-27A1-B66B-883AD5A769CA}"/>
              </a:ext>
            </a:extLst>
          </p:cNvPr>
          <p:cNvSpPr/>
          <p:nvPr/>
        </p:nvSpPr>
        <p:spPr>
          <a:xfrm>
            <a:off x="9448800" y="6710598"/>
            <a:ext cx="7234530" cy="19565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2/3. </a:t>
            </a:r>
          </a:p>
        </p:txBody>
      </p:sp>
      <p:sp>
        <p:nvSpPr>
          <p:cNvPr id="5" name="Freeform 39">
            <a:hlinkClick r:id="rId2" action="ppaction://hlinksldjump"/>
            <a:extLst>
              <a:ext uri="{FF2B5EF4-FFF2-40B4-BE49-F238E27FC236}">
                <a16:creationId xmlns:a16="http://schemas.microsoft.com/office/drawing/2014/main" id="{10840DEC-15FF-24CF-C7E9-665352703493}"/>
              </a:ext>
            </a:extLst>
          </p:cNvPr>
          <p:cNvSpPr/>
          <p:nvPr/>
        </p:nvSpPr>
        <p:spPr>
          <a:xfrm>
            <a:off x="16078200" y="9374145"/>
            <a:ext cx="2099835" cy="769730"/>
          </a:xfrm>
          <a:custGeom>
            <a:avLst/>
            <a:gdLst/>
            <a:ahLst/>
            <a:cxnLst/>
            <a:rect l="l" t="t" r="r" b="b"/>
            <a:pathLst>
              <a:path w="1561154" h="1231893">
                <a:moveTo>
                  <a:pt x="0" y="0"/>
                </a:moveTo>
                <a:lnTo>
                  <a:pt x="1561154" y="0"/>
                </a:lnTo>
                <a:lnTo>
                  <a:pt x="1561154" y="1231892"/>
                </a:lnTo>
                <a:lnTo>
                  <a:pt x="0" y="1231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196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4948D2-B917-A441-A25D-59ABD8C6C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758CE4-32A6-C755-F9FB-F4C6299BD49D}"/>
              </a:ext>
            </a:extLst>
          </p:cNvPr>
          <p:cNvSpPr/>
          <p:nvPr/>
        </p:nvSpPr>
        <p:spPr>
          <a:xfrm>
            <a:off x="0" y="-152400"/>
            <a:ext cx="8232226" cy="1059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1A65D5F0-740A-A534-74A0-037F88158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0280" y="1931027"/>
            <a:ext cx="6611665" cy="8355973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A8E9EB72-6DC7-AA26-3032-A66A10CA1258}"/>
              </a:ext>
            </a:extLst>
          </p:cNvPr>
          <p:cNvSpPr txBox="1">
            <a:spLocks/>
          </p:cNvSpPr>
          <p:nvPr/>
        </p:nvSpPr>
        <p:spPr>
          <a:xfrm>
            <a:off x="9724360" y="3390900"/>
            <a:ext cx="7192040" cy="59817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8000" b="1">
                <a:solidFill>
                  <a:srgbClr val="55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 THUYẾT ÂM NHẠC: NHỊP 3/4</a:t>
            </a:r>
            <a:endParaRPr lang="vi-VN" sz="8000" b="1" dirty="0">
              <a:solidFill>
                <a:srgbClr val="55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B5B87F06-807A-0AFD-C8FE-0A2D58FFAD12}"/>
              </a:ext>
            </a:extLst>
          </p:cNvPr>
          <p:cNvSpPr txBox="1">
            <a:spLocks/>
          </p:cNvSpPr>
          <p:nvPr/>
        </p:nvSpPr>
        <p:spPr>
          <a:xfrm>
            <a:off x="12164406" y="1181100"/>
            <a:ext cx="2311948" cy="1828800"/>
          </a:xfrm>
          <a:prstGeom prst="roundRect">
            <a:avLst/>
          </a:prstGeom>
          <a:solidFill>
            <a:schemeClr val="bg1"/>
          </a:solidFill>
          <a:ln>
            <a:solidFill>
              <a:srgbClr val="EC2718"/>
            </a:solidFill>
          </a:ln>
          <a:effectLst>
            <a:outerShdw dist="889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7200" b="1" dirty="0">
                <a:solidFill>
                  <a:srgbClr val="D92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409720410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EB5F9FCD-E154-7685-2141-A9D0C71F0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028700"/>
            <a:ext cx="8229600" cy="13716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55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vi-VN" sz="6600" b="1" dirty="0">
              <a:solidFill>
                <a:srgbClr val="55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EA340A-9154-68EA-8040-D852829167CF}"/>
              </a:ext>
            </a:extLst>
          </p:cNvPr>
          <p:cNvSpPr/>
          <p:nvPr/>
        </p:nvSpPr>
        <p:spPr>
          <a:xfrm>
            <a:off x="3460533" y="3009900"/>
            <a:ext cx="11246068" cy="1371600"/>
          </a:xfrm>
          <a:prstGeom prst="roundRect">
            <a:avLst/>
          </a:prstGeom>
          <a:solidFill>
            <a:srgbClr val="F26F6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ÂM NHẠC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144993D0-0D6A-80B3-274D-ACB78D676760}"/>
              </a:ext>
            </a:extLst>
          </p:cNvPr>
          <p:cNvSpPr/>
          <p:nvPr/>
        </p:nvSpPr>
        <p:spPr>
          <a:xfrm>
            <a:off x="1797268" y="5419698"/>
            <a:ext cx="6660931" cy="3714804"/>
          </a:xfrm>
          <a:prstGeom prst="snip2DiagRect">
            <a:avLst>
              <a:gd name="adj1" fmla="val 16406"/>
              <a:gd name="adj2" fmla="val 17761"/>
            </a:avLst>
          </a:prstGeom>
          <a:solidFill>
            <a:srgbClr val="FFFFFF"/>
          </a:solidFill>
          <a:ln w="38100" cap="sq">
            <a:solidFill>
              <a:srgbClr val="F26F65"/>
            </a:solidFill>
            <a:prstDash val="dash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Nhịp 2/4: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giậm chân – vỗ tay. </a:t>
            </a: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D8DCCDB3-3314-6026-2C26-6E0BF8C15818}"/>
              </a:ext>
            </a:extLst>
          </p:cNvPr>
          <p:cNvSpPr/>
          <p:nvPr/>
        </p:nvSpPr>
        <p:spPr>
          <a:xfrm>
            <a:off x="9829801" y="5419698"/>
            <a:ext cx="6660931" cy="3714804"/>
          </a:xfrm>
          <a:prstGeom prst="snip2DiagRect">
            <a:avLst>
              <a:gd name="adj1" fmla="val 16406"/>
              <a:gd name="adj2" fmla="val 17761"/>
            </a:avLst>
          </a:prstGeom>
          <a:solidFill>
            <a:srgbClr val="FFFFFF"/>
          </a:solidFill>
          <a:ln w="38100" cap="sq">
            <a:solidFill>
              <a:srgbClr val="F26F65"/>
            </a:solidFill>
            <a:prstDash val="dash"/>
            <a:miter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Nhịp 3/4: </a:t>
            </a:r>
          </a:p>
          <a:p>
            <a:pPr algn="ctr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giậm chân – vỗ tay – vỗ tay.  </a:t>
            </a:r>
          </a:p>
        </p:txBody>
      </p:sp>
    </p:spTree>
    <p:extLst>
      <p:ext uri="{BB962C8B-B14F-4D97-AF65-F5344CB8AC3E}">
        <p14:creationId xmlns:p14="http://schemas.microsoft.com/office/powerpoint/2010/main" val="5062890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EAE38-2914-D820-92B8-99A4CD102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3300317-D6A1-7C36-3B4B-6E5DDDE1244F}"/>
              </a:ext>
            </a:extLst>
          </p:cNvPr>
          <p:cNvGrpSpPr/>
          <p:nvPr/>
        </p:nvGrpSpPr>
        <p:grpSpPr>
          <a:xfrm>
            <a:off x="249664" y="1028700"/>
            <a:ext cx="17788672" cy="5980564"/>
            <a:chOff x="1072880" y="2561359"/>
            <a:chExt cx="16382999" cy="531668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97D8497-B1E1-DC5D-D5F6-8E4F6AA8A72A}"/>
                </a:ext>
              </a:extLst>
            </p:cNvPr>
            <p:cNvSpPr/>
            <p:nvPr/>
          </p:nvSpPr>
          <p:spPr>
            <a:xfrm>
              <a:off x="1225279" y="2713759"/>
              <a:ext cx="16230600" cy="5164282"/>
            </a:xfrm>
            <a:custGeom>
              <a:avLst/>
              <a:gdLst/>
              <a:ahLst/>
              <a:cxnLst/>
              <a:rect l="l" t="t" r="r" b="b"/>
              <a:pathLst>
                <a:path w="16230600" h="5164282">
                  <a:moveTo>
                    <a:pt x="0" y="0"/>
                  </a:moveTo>
                  <a:lnTo>
                    <a:pt x="16230600" y="0"/>
                  </a:lnTo>
                  <a:lnTo>
                    <a:pt x="16230600" y="5164282"/>
                  </a:lnTo>
                  <a:lnTo>
                    <a:pt x="0" y="5164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9D5B0A7-FE37-0EFF-7542-B68EE5FAEA3C}"/>
                </a:ext>
              </a:extLst>
            </p:cNvPr>
            <p:cNvSpPr/>
            <p:nvPr/>
          </p:nvSpPr>
          <p:spPr>
            <a:xfrm>
              <a:off x="1072880" y="2561359"/>
              <a:ext cx="16230600" cy="5164282"/>
            </a:xfrm>
            <a:custGeom>
              <a:avLst/>
              <a:gdLst/>
              <a:ahLst/>
              <a:cxnLst/>
              <a:rect l="l" t="t" r="r" b="b"/>
              <a:pathLst>
                <a:path w="16230600" h="5164282">
                  <a:moveTo>
                    <a:pt x="0" y="0"/>
                  </a:moveTo>
                  <a:lnTo>
                    <a:pt x="16230600" y="0"/>
                  </a:lnTo>
                  <a:lnTo>
                    <a:pt x="16230600" y="5164282"/>
                  </a:lnTo>
                  <a:lnTo>
                    <a:pt x="0" y="5164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332B6CE-006C-72CA-41B6-468FFB500464}"/>
              </a:ext>
            </a:extLst>
          </p:cNvPr>
          <p:cNvSpPr/>
          <p:nvPr/>
        </p:nvSpPr>
        <p:spPr>
          <a:xfrm>
            <a:off x="872402" y="684664"/>
            <a:ext cx="1583973" cy="1509094"/>
          </a:xfrm>
          <a:custGeom>
            <a:avLst/>
            <a:gdLst/>
            <a:ahLst/>
            <a:cxnLst/>
            <a:rect l="l" t="t" r="r" b="b"/>
            <a:pathLst>
              <a:path w="1583973" h="1509094">
                <a:moveTo>
                  <a:pt x="0" y="0"/>
                </a:moveTo>
                <a:lnTo>
                  <a:pt x="1583973" y="0"/>
                </a:lnTo>
                <a:lnTo>
                  <a:pt x="1583973" y="1509094"/>
                </a:lnTo>
                <a:lnTo>
                  <a:pt x="0" y="1509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C073DDB-DD81-C400-C3A8-6AA1D6567BF2}"/>
              </a:ext>
            </a:extLst>
          </p:cNvPr>
          <p:cNvSpPr/>
          <p:nvPr/>
        </p:nvSpPr>
        <p:spPr>
          <a:xfrm>
            <a:off x="16102353" y="684664"/>
            <a:ext cx="1583973" cy="1509094"/>
          </a:xfrm>
          <a:custGeom>
            <a:avLst/>
            <a:gdLst/>
            <a:ahLst/>
            <a:cxnLst/>
            <a:rect l="l" t="t" r="r" b="b"/>
            <a:pathLst>
              <a:path w="1583973" h="1509094">
                <a:moveTo>
                  <a:pt x="0" y="0"/>
                </a:moveTo>
                <a:lnTo>
                  <a:pt x="1583973" y="0"/>
                </a:lnTo>
                <a:lnTo>
                  <a:pt x="1583973" y="1509094"/>
                </a:lnTo>
                <a:lnTo>
                  <a:pt x="0" y="1509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1FF1613-166B-065A-29B0-3F136363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375" y="1287257"/>
            <a:ext cx="15931978" cy="51028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7800" b="1" dirty="0">
                <a:solidFill>
                  <a:srgbClr val="EE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  <a:br>
              <a:rPr lang="en-US" sz="7800" b="1" dirty="0">
                <a:solidFill>
                  <a:srgbClr val="EE3F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800" b="1" dirty="0">
                <a:solidFill>
                  <a:srgbClr val="EE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 – CÂY TRÚC XINH</a:t>
            </a:r>
            <a:br>
              <a:rPr lang="en-US" sz="7800" b="1" dirty="0">
                <a:solidFill>
                  <a:srgbClr val="EE3F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800" b="1" dirty="0">
                <a:solidFill>
                  <a:srgbClr val="EE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 THUYẾT ÂM NHẠC: NHỊP 3/4</a:t>
            </a:r>
            <a:endParaRPr lang="vi-VN" sz="7800" b="1" dirty="0">
              <a:solidFill>
                <a:srgbClr val="EE3F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27DF0E6F-85B3-700E-5C88-7EB82FDBA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25324"/>
          <a:stretch/>
        </p:blipFill>
        <p:spPr>
          <a:xfrm>
            <a:off x="3225354" y="6743700"/>
            <a:ext cx="12142091" cy="3422897"/>
          </a:xfrm>
          <a:prstGeom prst="rect">
            <a:avLst/>
          </a:prstGeom>
        </p:spPr>
      </p:pic>
      <p:pic>
        <p:nvPicPr>
          <p:cNvPr id="3" name="Google Shape;234;p4">
            <a:extLst>
              <a:ext uri="{FF2B5EF4-FFF2-40B4-BE49-F238E27FC236}">
                <a16:creationId xmlns:a16="http://schemas.microsoft.com/office/drawing/2014/main" id="{7325C7F0-099A-F4A7-FBF9-57AC6592177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648" y="51623"/>
            <a:ext cx="1849814" cy="365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04304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05FED-E6F9-4656-7CE9-CC23FF70F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>
            <a:extLst>
              <a:ext uri="{FF2B5EF4-FFF2-40B4-BE49-F238E27FC236}">
                <a16:creationId xmlns:a16="http://schemas.microsoft.com/office/drawing/2014/main" id="{3B75520A-D90A-6E11-F195-704BFAECC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0600" y="3543300"/>
            <a:ext cx="6414379" cy="706818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57D726B-7922-C62D-EFBC-39A116CA0D42}"/>
              </a:ext>
            </a:extLst>
          </p:cNvPr>
          <p:cNvSpPr/>
          <p:nvPr/>
        </p:nvSpPr>
        <p:spPr>
          <a:xfrm>
            <a:off x="8077200" y="1866900"/>
            <a:ext cx="9296400" cy="4495800"/>
          </a:xfrm>
          <a:prstGeom prst="wedgeRoundRectCallout">
            <a:avLst>
              <a:gd name="adj1" fmla="val -61178"/>
              <a:gd name="adj2" fmla="val 43564"/>
              <a:gd name="adj3" fmla="val 16667"/>
            </a:avLst>
          </a:prstGeom>
          <a:ln>
            <a:solidFill>
              <a:srgbClr val="E67495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Nêu ra sự khác biệt </a:t>
            </a:r>
          </a:p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mà em cảm nhận thấy. </a:t>
            </a:r>
          </a:p>
        </p:txBody>
      </p:sp>
    </p:spTree>
    <p:extLst>
      <p:ext uri="{BB962C8B-B14F-4D97-AF65-F5344CB8AC3E}">
        <p14:creationId xmlns:p14="http://schemas.microsoft.com/office/powerpoint/2010/main" val="152416033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05FED-E6F9-4656-7CE9-CC23FF70F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CEBDD-E2A2-7326-3526-08D65CB161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1" t="11539" r="961"/>
          <a:stretch/>
        </p:blipFill>
        <p:spPr>
          <a:xfrm>
            <a:off x="-7883" y="1994338"/>
            <a:ext cx="18288000" cy="16002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4D9560B-D08E-3378-EC23-E5AB0E42DED9}"/>
              </a:ext>
            </a:extLst>
          </p:cNvPr>
          <p:cNvSpPr/>
          <p:nvPr/>
        </p:nvSpPr>
        <p:spPr>
          <a:xfrm>
            <a:off x="914400" y="4066028"/>
            <a:ext cx="10058400" cy="5630259"/>
          </a:xfrm>
          <a:prstGeom prst="roundRect">
            <a:avLst>
              <a:gd name="adj" fmla="val 8824"/>
            </a:avLst>
          </a:prstGeom>
          <a:ln>
            <a:solidFill>
              <a:srgbClr val="EE3F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dirty="0"/>
              <a:t>Nêu khái niệm nhịp 3/4?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dirty="0"/>
              <a:t>Nêu phách 1, 2 và 3 trong khuông nhạc trên.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dirty="0"/>
              <a:t>Mỗi phách trong nhịp 3/4 có giá trị bằng bao nhiêu? 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14BE26-609C-221C-8E02-39977A51C5EA}"/>
              </a:ext>
            </a:extLst>
          </p:cNvPr>
          <p:cNvSpPr/>
          <p:nvPr/>
        </p:nvSpPr>
        <p:spPr>
          <a:xfrm>
            <a:off x="5708431" y="379848"/>
            <a:ext cx="6871138" cy="1143000"/>
          </a:xfrm>
          <a:prstGeom prst="roundRect">
            <a:avLst/>
          </a:prstGeom>
          <a:solidFill>
            <a:srgbClr val="EE3F32"/>
          </a:solidFill>
          <a:ln>
            <a:noFill/>
          </a:ln>
          <a:effectLst>
            <a:outerShdw blurRad="254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id="{BD3AE5DE-F610-2F8D-C83D-090B203EBA0A}"/>
              </a:ext>
            </a:extLst>
          </p:cNvPr>
          <p:cNvSpPr/>
          <p:nvPr/>
        </p:nvSpPr>
        <p:spPr>
          <a:xfrm>
            <a:off x="12707007" y="4656742"/>
            <a:ext cx="5580993" cy="5630258"/>
          </a:xfrm>
          <a:custGeom>
            <a:avLst/>
            <a:gdLst/>
            <a:ahLst/>
            <a:cxnLst/>
            <a:rect l="l" t="t" r="r" b="b"/>
            <a:pathLst>
              <a:path w="1087654" h="1097255">
                <a:moveTo>
                  <a:pt x="0" y="0"/>
                </a:moveTo>
                <a:lnTo>
                  <a:pt x="1087654" y="0"/>
                </a:lnTo>
                <a:lnTo>
                  <a:pt x="1087654" y="1097255"/>
                </a:lnTo>
                <a:lnTo>
                  <a:pt x="0" y="1097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447560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F59AD0-542A-B5FB-B3EE-3C657A179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A9FDFD-241A-8901-2C0D-3A86A1E5E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" b="1519"/>
          <a:stretch/>
        </p:blipFill>
        <p:spPr>
          <a:xfrm>
            <a:off x="454572" y="5438907"/>
            <a:ext cx="17378855" cy="19551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F12D462-0E0B-8FDB-81BB-2E68FD2D3FEB}"/>
              </a:ext>
            </a:extLst>
          </p:cNvPr>
          <p:cNvSpPr/>
          <p:nvPr/>
        </p:nvSpPr>
        <p:spPr>
          <a:xfrm>
            <a:off x="-152400" y="337818"/>
            <a:ext cx="5410200" cy="1188632"/>
          </a:xfrm>
          <a:prstGeom prst="homePlate">
            <a:avLst/>
          </a:prstGeom>
          <a:solidFill>
            <a:srgbClr val="550D07"/>
          </a:solidFill>
          <a:ln>
            <a:noFill/>
          </a:ln>
          <a:effectLst>
            <a:outerShdw blurRad="254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 3/4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C315C7-E552-2C68-57E9-6737C2C506CB}"/>
              </a:ext>
            </a:extLst>
          </p:cNvPr>
          <p:cNvSpPr/>
          <p:nvPr/>
        </p:nvSpPr>
        <p:spPr>
          <a:xfrm>
            <a:off x="1828800" y="2095500"/>
            <a:ext cx="14630400" cy="1188632"/>
          </a:xfrm>
          <a:prstGeom prst="roundRect">
            <a:avLst>
              <a:gd name="adj" fmla="val 18785"/>
            </a:avLst>
          </a:prstGeom>
          <a:ln>
            <a:solidFill>
              <a:srgbClr val="550D07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/4 là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E19292-7205-410A-A679-2DC57591E1E3}"/>
              </a:ext>
            </a:extLst>
          </p:cNvPr>
          <p:cNvSpPr/>
          <p:nvPr/>
        </p:nvSpPr>
        <p:spPr>
          <a:xfrm>
            <a:off x="1828800" y="3695700"/>
            <a:ext cx="14630400" cy="1188632"/>
          </a:xfrm>
          <a:prstGeom prst="roundRect">
            <a:avLst>
              <a:gd name="adj" fmla="val 18785"/>
            </a:avLst>
          </a:prstGeom>
          <a:ln>
            <a:solidFill>
              <a:srgbClr val="550D07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07B5F5-7A5D-3BE5-B4A5-E6825C667D62}"/>
              </a:ext>
            </a:extLst>
          </p:cNvPr>
          <p:cNvSpPr/>
          <p:nvPr/>
        </p:nvSpPr>
        <p:spPr>
          <a:xfrm>
            <a:off x="1828799" y="7948603"/>
            <a:ext cx="14630400" cy="1188632"/>
          </a:xfrm>
          <a:prstGeom prst="roundRect">
            <a:avLst>
              <a:gd name="adj" fmla="val 18785"/>
            </a:avLst>
          </a:prstGeom>
          <a:ln>
            <a:solidFill>
              <a:srgbClr val="550D07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31944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158D6F-76E9-A462-9395-142298799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7FC2F9-BC2D-FCA1-D3B4-9B6C09D23638}"/>
              </a:ext>
            </a:extLst>
          </p:cNvPr>
          <p:cNvSpPr/>
          <p:nvPr/>
        </p:nvSpPr>
        <p:spPr>
          <a:xfrm>
            <a:off x="762000" y="3695700"/>
            <a:ext cx="10363200" cy="5257800"/>
          </a:xfrm>
          <a:prstGeom prst="roundRect">
            <a:avLst>
              <a:gd name="adj" fmla="val 8824"/>
            </a:avLst>
          </a:prstGeom>
          <a:ln>
            <a:solidFill>
              <a:srgbClr val="EE3F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/4.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EDAC3B-7797-70BE-E3DB-205777FEBA9E}"/>
              </a:ext>
            </a:extLst>
          </p:cNvPr>
          <p:cNvSpPr/>
          <p:nvPr/>
        </p:nvSpPr>
        <p:spPr>
          <a:xfrm>
            <a:off x="5708431" y="1028700"/>
            <a:ext cx="6871138" cy="1639452"/>
          </a:xfrm>
          <a:prstGeom prst="roundRect">
            <a:avLst/>
          </a:prstGeom>
          <a:solidFill>
            <a:srgbClr val="EE3F32"/>
          </a:solidFill>
          <a:ln>
            <a:noFill/>
          </a:ln>
          <a:effectLst>
            <a:outerShdw blurRad="254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id="{9E960C07-DF18-5571-1C3B-AA18A1109705}"/>
              </a:ext>
            </a:extLst>
          </p:cNvPr>
          <p:cNvSpPr/>
          <p:nvPr/>
        </p:nvSpPr>
        <p:spPr>
          <a:xfrm>
            <a:off x="11811001" y="4000500"/>
            <a:ext cx="6477000" cy="6286500"/>
          </a:xfrm>
          <a:custGeom>
            <a:avLst/>
            <a:gdLst/>
            <a:ahLst/>
            <a:cxnLst/>
            <a:rect l="l" t="t" r="r" b="b"/>
            <a:pathLst>
              <a:path w="1087654" h="1097255">
                <a:moveTo>
                  <a:pt x="0" y="0"/>
                </a:moveTo>
                <a:lnTo>
                  <a:pt x="1087654" y="0"/>
                </a:lnTo>
                <a:lnTo>
                  <a:pt x="1087654" y="1097255"/>
                </a:lnTo>
                <a:lnTo>
                  <a:pt x="0" y="1097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053177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06B93E-E1F3-BA51-E2AF-4D13EC15A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499628-CB42-936F-C0E2-299B9AB108D3}"/>
              </a:ext>
            </a:extLst>
          </p:cNvPr>
          <p:cNvSpPr/>
          <p:nvPr/>
        </p:nvSpPr>
        <p:spPr>
          <a:xfrm>
            <a:off x="987278" y="1665342"/>
            <a:ext cx="9677400" cy="2541026"/>
          </a:xfrm>
          <a:prstGeom prst="roundRect">
            <a:avLst>
              <a:gd name="adj" fmla="val 16924"/>
            </a:avLst>
          </a:prstGeom>
          <a:ln>
            <a:solidFill>
              <a:srgbClr val="E67495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Phách 1 là phách mạnh, phách 2 và 3 là phách nhẹ.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7A1D8-9596-AC50-447F-B2B1761CC2C3}"/>
              </a:ext>
            </a:extLst>
          </p:cNvPr>
          <p:cNvSpPr/>
          <p:nvPr/>
        </p:nvSpPr>
        <p:spPr>
          <a:xfrm>
            <a:off x="987278" y="4610100"/>
            <a:ext cx="9677400" cy="4065642"/>
          </a:xfrm>
          <a:prstGeom prst="roundRect">
            <a:avLst>
              <a:gd name="adj" fmla="val 10254"/>
            </a:avLst>
          </a:prstGeom>
          <a:ln>
            <a:solidFill>
              <a:srgbClr val="E67495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Trong khuông nhạc có 4 phách mạnh lần lượt ở vị trí số 1 và 8  phách nhẹ lần lượt ở vị trí thứ 2 và 3. 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C3AC7EF-0006-604A-0CF7-B2EB322548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30000" y="1181100"/>
            <a:ext cx="6212478" cy="82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5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92EC34-F60F-758A-ACB7-75725C1D5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0CD0EA-3815-63F4-896F-82F1ADD8C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" b="1519"/>
          <a:stretch/>
        </p:blipFill>
        <p:spPr>
          <a:xfrm>
            <a:off x="379686" y="2850931"/>
            <a:ext cx="17528628" cy="2209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9FB49E-DBC6-AC1E-9F94-F14C83545273}"/>
              </a:ext>
            </a:extLst>
          </p:cNvPr>
          <p:cNvSpPr/>
          <p:nvPr/>
        </p:nvSpPr>
        <p:spPr>
          <a:xfrm>
            <a:off x="608286" y="6128845"/>
            <a:ext cx="4495800" cy="3352800"/>
          </a:xfrm>
          <a:prstGeom prst="roundRect">
            <a:avLst>
              <a:gd name="adj" fmla="val 18479"/>
            </a:avLst>
          </a:prstGeom>
          <a:ln>
            <a:solidFill>
              <a:srgbClr val="EE3F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/>
              <a:t>Đọc suôn mẫu giai điệu.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BF48DE-112E-191E-D958-8D78379A13AC}"/>
              </a:ext>
            </a:extLst>
          </p:cNvPr>
          <p:cNvSpPr/>
          <p:nvPr/>
        </p:nvSpPr>
        <p:spPr>
          <a:xfrm>
            <a:off x="5486400" y="742293"/>
            <a:ext cx="7315200" cy="1371600"/>
          </a:xfrm>
          <a:prstGeom prst="roundRect">
            <a:avLst/>
          </a:prstGeom>
          <a:solidFill>
            <a:srgbClr val="EE3F32"/>
          </a:solidFill>
          <a:ln>
            <a:noFill/>
          </a:ln>
          <a:effectLst>
            <a:outerShdw blurRad="254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77E629-D603-8E57-B4C0-FDEC521F28A8}"/>
              </a:ext>
            </a:extLst>
          </p:cNvPr>
          <p:cNvSpPr/>
          <p:nvPr/>
        </p:nvSpPr>
        <p:spPr>
          <a:xfrm>
            <a:off x="5715000" y="6128845"/>
            <a:ext cx="5638800" cy="3352800"/>
          </a:xfrm>
          <a:prstGeom prst="roundRect">
            <a:avLst>
              <a:gd name="adj" fmla="val 18479"/>
            </a:avLst>
          </a:prstGeom>
          <a:ln>
            <a:solidFill>
              <a:srgbClr val="EE3F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/>
              <a:t>Thực hiện vỗ hoặc gõ mẫu giai điệu.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E2A40C-3DBD-D51F-A79A-A2AC62D9469D}"/>
              </a:ext>
            </a:extLst>
          </p:cNvPr>
          <p:cNvSpPr/>
          <p:nvPr/>
        </p:nvSpPr>
        <p:spPr>
          <a:xfrm>
            <a:off x="11969969" y="6128845"/>
            <a:ext cx="5638800" cy="3352800"/>
          </a:xfrm>
          <a:prstGeom prst="roundRect">
            <a:avLst>
              <a:gd name="adj" fmla="val 18479"/>
            </a:avLst>
          </a:prstGeom>
          <a:ln>
            <a:solidFill>
              <a:srgbClr val="EE3F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/>
              <a:t>Tính chất âm nhạc của nhịp 3/4 là gì?</a:t>
            </a:r>
          </a:p>
        </p:txBody>
      </p:sp>
    </p:spTree>
    <p:extLst>
      <p:ext uri="{BB962C8B-B14F-4D97-AF65-F5344CB8AC3E}">
        <p14:creationId xmlns:p14="http://schemas.microsoft.com/office/powerpoint/2010/main" val="23914057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748390-395D-37BE-53EF-7030EF38E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>
            <a:extLst>
              <a:ext uri="{FF2B5EF4-FFF2-40B4-BE49-F238E27FC236}">
                <a16:creationId xmlns:a16="http://schemas.microsoft.com/office/drawing/2014/main" id="{EA3BB23A-83D0-FCCF-D14C-ABB20CDB4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0600" y="3543300"/>
            <a:ext cx="6414379" cy="706818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99A905C-B5F8-E057-BE46-5CC27B1D7C67}"/>
              </a:ext>
            </a:extLst>
          </p:cNvPr>
          <p:cNvSpPr/>
          <p:nvPr/>
        </p:nvSpPr>
        <p:spPr>
          <a:xfrm>
            <a:off x="8534400" y="1866900"/>
            <a:ext cx="8839200" cy="4495800"/>
          </a:xfrm>
          <a:prstGeom prst="wedgeRoundRectCallout">
            <a:avLst>
              <a:gd name="adj1" fmla="val -64626"/>
              <a:gd name="adj2" fmla="val 42161"/>
              <a:gd name="adj3" fmla="val 16667"/>
            </a:avLst>
          </a:prstGeom>
          <a:ln>
            <a:solidFill>
              <a:srgbClr val="E67495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Nhịp 3/4 có tính chất </a:t>
            </a:r>
          </a:p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uyển chuyển, nhịp nhàng. </a:t>
            </a:r>
          </a:p>
        </p:txBody>
      </p:sp>
    </p:spTree>
    <p:extLst>
      <p:ext uri="{BB962C8B-B14F-4D97-AF65-F5344CB8AC3E}">
        <p14:creationId xmlns:p14="http://schemas.microsoft.com/office/powerpoint/2010/main" val="1612972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4104F7-0E76-A209-AA11-50ADC714D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>
            <a:extLst>
              <a:ext uri="{FF2B5EF4-FFF2-40B4-BE49-F238E27FC236}">
                <a16:creationId xmlns:a16="http://schemas.microsoft.com/office/drawing/2014/main" id="{89788A75-BA1A-E466-AC7A-D705783FC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53800" y="2781300"/>
            <a:ext cx="6477002" cy="76445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F3FDD53-4154-651E-0579-7C1E98C0151E}"/>
              </a:ext>
            </a:extLst>
          </p:cNvPr>
          <p:cNvSpPr/>
          <p:nvPr/>
        </p:nvSpPr>
        <p:spPr>
          <a:xfrm>
            <a:off x="1143000" y="2324100"/>
            <a:ext cx="8839200" cy="4495800"/>
          </a:xfrm>
          <a:prstGeom prst="wedgeRoundRectCallout">
            <a:avLst>
              <a:gd name="adj1" fmla="val 57728"/>
              <a:gd name="adj2" fmla="val 43213"/>
              <a:gd name="adj3" fmla="val 16667"/>
            </a:avLst>
          </a:prstGeom>
          <a:ln>
            <a:solidFill>
              <a:srgbClr val="E67495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Hát và vận động sáng tạo theo ca khúc viết theo </a:t>
            </a:r>
          </a:p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nhịp 3/4</a:t>
            </a:r>
          </a:p>
        </p:txBody>
      </p:sp>
    </p:spTree>
    <p:extLst>
      <p:ext uri="{BB962C8B-B14F-4D97-AF65-F5344CB8AC3E}">
        <p14:creationId xmlns:p14="http://schemas.microsoft.com/office/powerpoint/2010/main" val="16379418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42F161-58BA-5CF6-5A1E-4FD1AF335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952D0B3-7822-8876-E6A6-ADE194494241}"/>
              </a:ext>
            </a:extLst>
          </p:cNvPr>
          <p:cNvGrpSpPr/>
          <p:nvPr/>
        </p:nvGrpSpPr>
        <p:grpSpPr>
          <a:xfrm>
            <a:off x="3048000" y="964930"/>
            <a:ext cx="12192000" cy="1738045"/>
            <a:chOff x="3048000" y="974424"/>
            <a:chExt cx="12192000" cy="189044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CD1AED75-FFE6-DE51-D73B-838EDA2A43D8}"/>
                </a:ext>
              </a:extLst>
            </p:cNvPr>
            <p:cNvSpPr/>
            <p:nvPr/>
          </p:nvSpPr>
          <p:spPr>
            <a:xfrm>
              <a:off x="3048000" y="974424"/>
              <a:ext cx="12192000" cy="1890445"/>
            </a:xfrm>
            <a:custGeom>
              <a:avLst/>
              <a:gdLst/>
              <a:ahLst/>
              <a:cxnLst/>
              <a:rect l="l" t="t" r="r" b="b"/>
              <a:pathLst>
                <a:path w="10644842" h="2806367">
                  <a:moveTo>
                    <a:pt x="0" y="0"/>
                  </a:moveTo>
                  <a:lnTo>
                    <a:pt x="10644842" y="0"/>
                  </a:lnTo>
                  <a:lnTo>
                    <a:pt x="10644842" y="2806367"/>
                  </a:lnTo>
                  <a:lnTo>
                    <a:pt x="0" y="2806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effectLst>
              <a:outerShdw dist="228600" dir="2700000" algn="tl" rotWithShape="0">
                <a:srgbClr val="F5968F">
                  <a:alpha val="81000"/>
                </a:srgbClr>
              </a:outerShdw>
            </a:effectLst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1D7D35-BF2A-5B09-EC1F-C3A12C09C350}"/>
                </a:ext>
              </a:extLst>
            </p:cNvPr>
            <p:cNvSpPr txBox="1"/>
            <p:nvPr/>
          </p:nvSpPr>
          <p:spPr>
            <a:xfrm>
              <a:off x="3962400" y="1467716"/>
              <a:ext cx="10744200" cy="9038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nhịp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3/4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FA58D1-9577-0DC0-5BBE-738701BB92F8}"/>
              </a:ext>
            </a:extLst>
          </p:cNvPr>
          <p:cNvGrpSpPr/>
          <p:nvPr/>
        </p:nvGrpSpPr>
        <p:grpSpPr>
          <a:xfrm>
            <a:off x="765701" y="3688628"/>
            <a:ext cx="7844899" cy="1454872"/>
            <a:chOff x="838200" y="4465181"/>
            <a:chExt cx="7315200" cy="13566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F19584D-1F49-E0E5-33C6-2F9D219005CF}"/>
                </a:ext>
              </a:extLst>
            </p:cNvPr>
            <p:cNvSpPr/>
            <p:nvPr/>
          </p:nvSpPr>
          <p:spPr>
            <a:xfrm>
              <a:off x="838200" y="4465181"/>
              <a:ext cx="7315200" cy="1356637"/>
            </a:xfrm>
            <a:custGeom>
              <a:avLst/>
              <a:gdLst/>
              <a:ahLst/>
              <a:cxnLst/>
              <a:rect l="l" t="t" r="r" b="b"/>
              <a:pathLst>
                <a:path w="7315200" h="1356637">
                  <a:moveTo>
                    <a:pt x="0" y="0"/>
                  </a:moveTo>
                  <a:lnTo>
                    <a:pt x="7315200" y="0"/>
                  </a:lnTo>
                  <a:lnTo>
                    <a:pt x="7315200" y="1356637"/>
                  </a:lnTo>
                  <a:lnTo>
                    <a:pt x="0" y="135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A97DB0-91D4-5810-B8DC-E0DFEFF98864}"/>
                </a:ext>
              </a:extLst>
            </p:cNvPr>
            <p:cNvSpPr txBox="1"/>
            <p:nvPr/>
          </p:nvSpPr>
          <p:spPr>
            <a:xfrm>
              <a:off x="2705100" y="4472762"/>
              <a:ext cx="4821993" cy="13488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A-ri-rang khúc hát quê hương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8D678D-2AFC-1363-8CB9-B80C8A457DDA}"/>
              </a:ext>
            </a:extLst>
          </p:cNvPr>
          <p:cNvGrpSpPr/>
          <p:nvPr/>
        </p:nvGrpSpPr>
        <p:grpSpPr>
          <a:xfrm>
            <a:off x="765701" y="5942010"/>
            <a:ext cx="7844899" cy="1454872"/>
            <a:chOff x="838200" y="4465181"/>
            <a:chExt cx="7315200" cy="13566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E241567-0B4A-2A5C-5599-DDBC6731E7EF}"/>
                </a:ext>
              </a:extLst>
            </p:cNvPr>
            <p:cNvSpPr/>
            <p:nvPr/>
          </p:nvSpPr>
          <p:spPr>
            <a:xfrm>
              <a:off x="838200" y="4465181"/>
              <a:ext cx="7315200" cy="1356637"/>
            </a:xfrm>
            <a:custGeom>
              <a:avLst/>
              <a:gdLst/>
              <a:ahLst/>
              <a:cxnLst/>
              <a:rect l="l" t="t" r="r" b="b"/>
              <a:pathLst>
                <a:path w="7315200" h="1356637">
                  <a:moveTo>
                    <a:pt x="0" y="0"/>
                  </a:moveTo>
                  <a:lnTo>
                    <a:pt x="7315200" y="0"/>
                  </a:lnTo>
                  <a:lnTo>
                    <a:pt x="7315200" y="1356637"/>
                  </a:lnTo>
                  <a:lnTo>
                    <a:pt x="0" y="135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7BA7FE-B85C-081D-D18A-D43597DE0218}"/>
                </a:ext>
              </a:extLst>
            </p:cNvPr>
            <p:cNvSpPr txBox="1"/>
            <p:nvPr/>
          </p:nvSpPr>
          <p:spPr>
            <a:xfrm>
              <a:off x="2705100" y="4788477"/>
              <a:ext cx="5105400" cy="7174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vi-VN" sz="4400" dirty="0">
                  <a:latin typeface="Arial" panose="020B0604020202020204" pitchFamily="34" charset="0"/>
                  <a:cs typeface="Arial" panose="020B0604020202020204" pitchFamily="34" charset="0"/>
                </a:rPr>
                <a:t>Bài hát đầu tiên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628812-60FA-D5CC-779E-2B2A831F0897}"/>
              </a:ext>
            </a:extLst>
          </p:cNvPr>
          <p:cNvGrpSpPr/>
          <p:nvPr/>
        </p:nvGrpSpPr>
        <p:grpSpPr>
          <a:xfrm>
            <a:off x="9677400" y="3688628"/>
            <a:ext cx="7844899" cy="1454872"/>
            <a:chOff x="838200" y="4465181"/>
            <a:chExt cx="7315200" cy="13566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79466A25-6C05-24CD-6C97-D1D4C3D82067}"/>
                </a:ext>
              </a:extLst>
            </p:cNvPr>
            <p:cNvSpPr/>
            <p:nvPr/>
          </p:nvSpPr>
          <p:spPr>
            <a:xfrm>
              <a:off x="838200" y="4465181"/>
              <a:ext cx="7315200" cy="1356637"/>
            </a:xfrm>
            <a:custGeom>
              <a:avLst/>
              <a:gdLst/>
              <a:ahLst/>
              <a:cxnLst/>
              <a:rect l="l" t="t" r="r" b="b"/>
              <a:pathLst>
                <a:path w="7315200" h="1356637">
                  <a:moveTo>
                    <a:pt x="0" y="0"/>
                  </a:moveTo>
                  <a:lnTo>
                    <a:pt x="7315200" y="0"/>
                  </a:lnTo>
                  <a:lnTo>
                    <a:pt x="7315200" y="1356637"/>
                  </a:lnTo>
                  <a:lnTo>
                    <a:pt x="0" y="135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041235-0990-3D11-3E70-EFC018CD9080}"/>
                </a:ext>
              </a:extLst>
            </p:cNvPr>
            <p:cNvSpPr txBox="1"/>
            <p:nvPr/>
          </p:nvSpPr>
          <p:spPr>
            <a:xfrm>
              <a:off x="2705100" y="4788477"/>
              <a:ext cx="5105400" cy="7174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tuổi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FA56D9-9EC2-69F0-BE1C-71A0F8D15B62}"/>
              </a:ext>
            </a:extLst>
          </p:cNvPr>
          <p:cNvGrpSpPr/>
          <p:nvPr/>
        </p:nvGrpSpPr>
        <p:grpSpPr>
          <a:xfrm>
            <a:off x="9677400" y="5942010"/>
            <a:ext cx="7844899" cy="1454872"/>
            <a:chOff x="838200" y="4465181"/>
            <a:chExt cx="7315200" cy="13566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A50DD92-8AD3-3D31-B55B-550CBFBEC918}"/>
                </a:ext>
              </a:extLst>
            </p:cNvPr>
            <p:cNvSpPr/>
            <p:nvPr/>
          </p:nvSpPr>
          <p:spPr>
            <a:xfrm>
              <a:off x="838200" y="4465181"/>
              <a:ext cx="7315200" cy="1356637"/>
            </a:xfrm>
            <a:custGeom>
              <a:avLst/>
              <a:gdLst/>
              <a:ahLst/>
              <a:cxnLst/>
              <a:rect l="l" t="t" r="r" b="b"/>
              <a:pathLst>
                <a:path w="7315200" h="1356637">
                  <a:moveTo>
                    <a:pt x="0" y="0"/>
                  </a:moveTo>
                  <a:lnTo>
                    <a:pt x="7315200" y="0"/>
                  </a:lnTo>
                  <a:lnTo>
                    <a:pt x="7315200" y="1356637"/>
                  </a:lnTo>
                  <a:lnTo>
                    <a:pt x="0" y="135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E3419E-F318-F3B9-EF25-4F3026C47A16}"/>
                </a:ext>
              </a:extLst>
            </p:cNvPr>
            <p:cNvSpPr txBox="1"/>
            <p:nvPr/>
          </p:nvSpPr>
          <p:spPr>
            <a:xfrm>
              <a:off x="2705100" y="4788477"/>
              <a:ext cx="5105400" cy="7174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ngủ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ngon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8">
            <a:extLst>
              <a:ext uri="{FF2B5EF4-FFF2-40B4-BE49-F238E27FC236}">
                <a16:creationId xmlns:a16="http://schemas.microsoft.com/office/drawing/2014/main" id="{A503A1ED-D3F4-96F1-0D58-840BF7CFC8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05062" y="7937242"/>
            <a:ext cx="6477875" cy="23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008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3B6D15-0FFB-A97D-CD5B-F2152DAD7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46453E-A747-E382-35AD-A32B9D86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257300"/>
            <a:ext cx="13563600" cy="2209800"/>
          </a:xfrm>
        </p:spPr>
        <p:txBody>
          <a:bodyPr>
            <a:noAutofit/>
          </a:bodyPr>
          <a:lstStyle/>
          <a:p>
            <a:r>
              <a:rPr lang="en-US" sz="12500" b="1" dirty="0">
                <a:solidFill>
                  <a:srgbClr val="EE3F32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BIỂU DIỄN</a:t>
            </a:r>
            <a:endParaRPr lang="vi-VN" sz="12500" dirty="0">
              <a:solidFill>
                <a:srgbClr val="EE3F32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2" name="Picture 21">
            <a:extLst>
              <a:ext uri="{FF2B5EF4-FFF2-40B4-BE49-F238E27FC236}">
                <a16:creationId xmlns:a16="http://schemas.microsoft.com/office/drawing/2014/main" id="{2F2E8839-CBAB-9F11-36EF-95B8D977D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20687" y="4152900"/>
            <a:ext cx="12246626" cy="5602832"/>
          </a:xfrm>
          <a:prstGeom prst="rect">
            <a:avLst/>
          </a:prstGeom>
        </p:spPr>
      </p:pic>
      <p:pic>
        <p:nvPicPr>
          <p:cNvPr id="4" name="Google Shape;234;p4">
            <a:extLst>
              <a:ext uri="{FF2B5EF4-FFF2-40B4-BE49-F238E27FC236}">
                <a16:creationId xmlns:a16="http://schemas.microsoft.com/office/drawing/2014/main" id="{D9D6B6D9-95B2-D79B-AF06-EE30995BF2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648" y="51623"/>
            <a:ext cx="1849814" cy="365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966802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C59906-10C5-0D9E-90C1-BD3E30971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7F09FB-6E6A-78E8-1BB8-E7468A67F00D}"/>
              </a:ext>
            </a:extLst>
          </p:cNvPr>
          <p:cNvSpPr/>
          <p:nvPr/>
        </p:nvSpPr>
        <p:spPr>
          <a:xfrm>
            <a:off x="0" y="-152400"/>
            <a:ext cx="8232226" cy="1059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5A54D637-3F8C-BB96-E7DE-567BD54BD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0280" y="1931027"/>
            <a:ext cx="6611665" cy="8355973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0FCCB1C9-0D61-5AB5-7078-B309B30A499D}"/>
              </a:ext>
            </a:extLst>
          </p:cNvPr>
          <p:cNvSpPr txBox="1">
            <a:spLocks/>
          </p:cNvSpPr>
          <p:nvPr/>
        </p:nvSpPr>
        <p:spPr>
          <a:xfrm>
            <a:off x="9066154" y="4305300"/>
            <a:ext cx="8508452" cy="411479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8000" b="1" dirty="0">
                <a:solidFill>
                  <a:srgbClr val="55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 – CÂY TRÚC XINH</a:t>
            </a:r>
            <a:endParaRPr lang="vi-VN" sz="8000" b="1" dirty="0">
              <a:solidFill>
                <a:srgbClr val="55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BE942842-BE41-F660-F24A-E0BDF33D1878}"/>
              </a:ext>
            </a:extLst>
          </p:cNvPr>
          <p:cNvSpPr txBox="1">
            <a:spLocks/>
          </p:cNvSpPr>
          <p:nvPr/>
        </p:nvSpPr>
        <p:spPr>
          <a:xfrm>
            <a:off x="12164406" y="2095500"/>
            <a:ext cx="2311948" cy="1828800"/>
          </a:xfrm>
          <a:prstGeom prst="roundRect">
            <a:avLst/>
          </a:prstGeom>
          <a:solidFill>
            <a:schemeClr val="bg1"/>
          </a:solidFill>
          <a:ln>
            <a:solidFill>
              <a:srgbClr val="EC2718"/>
            </a:solidFill>
          </a:ln>
          <a:effectLst>
            <a:outerShdw dist="889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7200" b="1" dirty="0">
                <a:solidFill>
                  <a:srgbClr val="D92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16450578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"/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2098177" y="5489053"/>
            <a:ext cx="4910267" cy="414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275" y="7540088"/>
            <a:ext cx="3231299" cy="229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00082" y="408916"/>
            <a:ext cx="2072516" cy="142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74455" y="1975846"/>
            <a:ext cx="1471679" cy="90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19769" y="3151307"/>
            <a:ext cx="4278074" cy="4675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03324" y="8096162"/>
            <a:ext cx="2425010" cy="176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69794" y="8096162"/>
            <a:ext cx="2549837" cy="185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18974" y="7581479"/>
            <a:ext cx="2755481" cy="225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53309" y="7581479"/>
            <a:ext cx="3330230" cy="2368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6AF107-0B0A-8D5F-F6B5-1F74F7EFD864}"/>
              </a:ext>
            </a:extLst>
          </p:cNvPr>
          <p:cNvGrpSpPr/>
          <p:nvPr/>
        </p:nvGrpSpPr>
        <p:grpSpPr>
          <a:xfrm>
            <a:off x="8188979" y="1494769"/>
            <a:ext cx="9346749" cy="8109083"/>
            <a:chOff x="8188979" y="1494769"/>
            <a:chExt cx="9346749" cy="8109083"/>
          </a:xfrm>
        </p:grpSpPr>
        <p:sp>
          <p:nvSpPr>
            <p:cNvPr id="236" name="Google Shape;236;p1"/>
            <p:cNvSpPr/>
            <p:nvPr/>
          </p:nvSpPr>
          <p:spPr>
            <a:xfrm>
              <a:off x="8521715" y="1655305"/>
              <a:ext cx="9014013" cy="7948547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8188979" y="1494769"/>
              <a:ext cx="9070322" cy="7915931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sp>
        <p:nvSpPr>
          <p:cNvPr id="251" name="Google Shape;251;p1"/>
          <p:cNvSpPr txBox="1"/>
          <p:nvPr/>
        </p:nvSpPr>
        <p:spPr>
          <a:xfrm>
            <a:off x="8217132" y="2607182"/>
            <a:ext cx="9014013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TƯỚI HOA TRONG CHẬU</a:t>
            </a:r>
            <a:endParaRPr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9903476" y="972156"/>
            <a:ext cx="5641324" cy="1229503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6000"/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2959569"/>
              <a:ext cx="4700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AFAF7"/>
                  </a:solidFill>
                  <a:latin typeface="Arial"/>
                  <a:ea typeface="Arial"/>
                  <a:cs typeface="Arial"/>
                  <a:sym typeface="Arial"/>
                </a:rPr>
                <a:t>TRÒ CHƠI</a:t>
              </a:r>
              <a:endParaRPr sz="6000" b="1" dirty="0">
                <a:solidFill>
                  <a:srgbClr val="FAFAF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9031" y="1376223"/>
            <a:ext cx="2273093" cy="21679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7">
            <a:hlinkClick r:id="rId13" action="ppaction://hlinksldjump"/>
            <a:extLst>
              <a:ext uri="{FF2B5EF4-FFF2-40B4-BE49-F238E27FC236}">
                <a16:creationId xmlns:a16="http://schemas.microsoft.com/office/drawing/2014/main" id="{A94ED511-FCF4-D426-1811-9DDF017E74AC}"/>
              </a:ext>
            </a:extLst>
          </p:cNvPr>
          <p:cNvSpPr/>
          <p:nvPr/>
        </p:nvSpPr>
        <p:spPr>
          <a:xfrm rot="159914">
            <a:off x="10704816" y="7169520"/>
            <a:ext cx="4038645" cy="1529637"/>
          </a:xfrm>
          <a:custGeom>
            <a:avLst/>
            <a:gdLst/>
            <a:ahLst/>
            <a:cxnLst/>
            <a:rect l="l" t="t" r="r" b="b"/>
            <a:pathLst>
              <a:path w="2462051" h="932502">
                <a:moveTo>
                  <a:pt x="0" y="0"/>
                </a:moveTo>
                <a:lnTo>
                  <a:pt x="2462051" y="0"/>
                </a:lnTo>
                <a:lnTo>
                  <a:pt x="2462051" y="932502"/>
                </a:lnTo>
                <a:lnTo>
                  <a:pt x="0" y="9325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cỏ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rà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2223" y="9246512"/>
            <a:ext cx="2001422" cy="10332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rào"/>
          <p:cNvGrpSpPr/>
          <p:nvPr/>
        </p:nvGrpSpPr>
        <p:grpSpPr>
          <a:xfrm>
            <a:off x="-50772" y="8115938"/>
            <a:ext cx="2432955" cy="2171063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o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171916" y="219191"/>
            <a:ext cx="1330391" cy="134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bướ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416571" y="279253"/>
            <a:ext cx="1536104" cy="120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mâ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39587" y="279253"/>
            <a:ext cx="1044528" cy="7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mây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362785" y="898790"/>
            <a:ext cx="611408" cy="46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chuyển tiếp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324615" y="9417546"/>
            <a:ext cx="963384" cy="869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1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544864" y="2769035"/>
            <a:ext cx="2981202" cy="419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840012" y="1882499"/>
            <a:ext cx="3310415" cy="4352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3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4945815" y="2699566"/>
            <a:ext cx="1947842" cy="480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4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070575" y="5374418"/>
            <a:ext cx="2981202" cy="428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5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660678" y="5337839"/>
            <a:ext cx="2981202" cy="43254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b1">
            <a:extLst>
              <a:ext uri="{FF2B5EF4-FFF2-40B4-BE49-F238E27FC236}">
                <a16:creationId xmlns:a16="http://schemas.microsoft.com/office/drawing/2014/main" id="{40F5156C-1152-0F8C-F636-8732B39A54FE}"/>
              </a:ext>
            </a:extLst>
          </p:cNvPr>
          <p:cNvSpPr/>
          <p:nvPr/>
        </p:nvSpPr>
        <p:spPr>
          <a:xfrm rot="1152568" flipH="1">
            <a:off x="662705" y="1350444"/>
            <a:ext cx="2454547" cy="1589319"/>
          </a:xfrm>
          <a:custGeom>
            <a:avLst/>
            <a:gdLst/>
            <a:ahLst/>
            <a:cxnLst/>
            <a:rect l="l" t="t" r="r" b="b"/>
            <a:pathLst>
              <a:path w="4679204" h="3029784">
                <a:moveTo>
                  <a:pt x="0" y="0"/>
                </a:moveTo>
                <a:lnTo>
                  <a:pt x="4679204" y="0"/>
                </a:lnTo>
                <a:lnTo>
                  <a:pt x="4679204" y="3029784"/>
                </a:lnTo>
                <a:lnTo>
                  <a:pt x="0" y="302978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" name="b2">
            <a:extLst>
              <a:ext uri="{FF2B5EF4-FFF2-40B4-BE49-F238E27FC236}">
                <a16:creationId xmlns:a16="http://schemas.microsoft.com/office/drawing/2014/main" id="{25D16E56-5AB3-0B15-4857-B8729A3F8495}"/>
              </a:ext>
            </a:extLst>
          </p:cNvPr>
          <p:cNvSpPr/>
          <p:nvPr/>
        </p:nvSpPr>
        <p:spPr>
          <a:xfrm rot="1152568" flipH="1">
            <a:off x="6695161" y="1321283"/>
            <a:ext cx="2454547" cy="1589319"/>
          </a:xfrm>
          <a:custGeom>
            <a:avLst/>
            <a:gdLst/>
            <a:ahLst/>
            <a:cxnLst/>
            <a:rect l="l" t="t" r="r" b="b"/>
            <a:pathLst>
              <a:path w="4679204" h="3029784">
                <a:moveTo>
                  <a:pt x="0" y="0"/>
                </a:moveTo>
                <a:lnTo>
                  <a:pt x="4679204" y="0"/>
                </a:lnTo>
                <a:lnTo>
                  <a:pt x="4679204" y="3029784"/>
                </a:lnTo>
                <a:lnTo>
                  <a:pt x="0" y="302978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4" name="b3">
            <a:extLst>
              <a:ext uri="{FF2B5EF4-FFF2-40B4-BE49-F238E27FC236}">
                <a16:creationId xmlns:a16="http://schemas.microsoft.com/office/drawing/2014/main" id="{D4435704-50EB-AE49-5825-520072993126}"/>
              </a:ext>
            </a:extLst>
          </p:cNvPr>
          <p:cNvSpPr/>
          <p:nvPr/>
        </p:nvSpPr>
        <p:spPr>
          <a:xfrm rot="1152568" flipH="1">
            <a:off x="13506350" y="1949097"/>
            <a:ext cx="2454547" cy="1589319"/>
          </a:xfrm>
          <a:custGeom>
            <a:avLst/>
            <a:gdLst/>
            <a:ahLst/>
            <a:cxnLst/>
            <a:rect l="l" t="t" r="r" b="b"/>
            <a:pathLst>
              <a:path w="4679204" h="3029784">
                <a:moveTo>
                  <a:pt x="0" y="0"/>
                </a:moveTo>
                <a:lnTo>
                  <a:pt x="4679204" y="0"/>
                </a:lnTo>
                <a:lnTo>
                  <a:pt x="4679204" y="3029784"/>
                </a:lnTo>
                <a:lnTo>
                  <a:pt x="0" y="302978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5" name="b4">
            <a:extLst>
              <a:ext uri="{FF2B5EF4-FFF2-40B4-BE49-F238E27FC236}">
                <a16:creationId xmlns:a16="http://schemas.microsoft.com/office/drawing/2014/main" id="{38A240F8-CAF6-87FB-4CCE-985AD53C60F9}"/>
              </a:ext>
            </a:extLst>
          </p:cNvPr>
          <p:cNvSpPr/>
          <p:nvPr/>
        </p:nvSpPr>
        <p:spPr>
          <a:xfrm rot="1152568" flipH="1">
            <a:off x="4585783" y="4348839"/>
            <a:ext cx="2454547" cy="1589319"/>
          </a:xfrm>
          <a:custGeom>
            <a:avLst/>
            <a:gdLst/>
            <a:ahLst/>
            <a:cxnLst/>
            <a:rect l="l" t="t" r="r" b="b"/>
            <a:pathLst>
              <a:path w="4679204" h="3029784">
                <a:moveTo>
                  <a:pt x="0" y="0"/>
                </a:moveTo>
                <a:lnTo>
                  <a:pt x="4679204" y="0"/>
                </a:lnTo>
                <a:lnTo>
                  <a:pt x="4679204" y="3029784"/>
                </a:lnTo>
                <a:lnTo>
                  <a:pt x="0" y="302978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6" name="b5">
            <a:extLst>
              <a:ext uri="{FF2B5EF4-FFF2-40B4-BE49-F238E27FC236}">
                <a16:creationId xmlns:a16="http://schemas.microsoft.com/office/drawing/2014/main" id="{9DCF113D-3897-5F5C-F731-3F4F3A44321C}"/>
              </a:ext>
            </a:extLst>
          </p:cNvPr>
          <p:cNvSpPr/>
          <p:nvPr/>
        </p:nvSpPr>
        <p:spPr>
          <a:xfrm rot="1152568" flipH="1">
            <a:off x="11018727" y="4192451"/>
            <a:ext cx="2454547" cy="1589319"/>
          </a:xfrm>
          <a:custGeom>
            <a:avLst/>
            <a:gdLst/>
            <a:ahLst/>
            <a:cxnLst/>
            <a:rect l="l" t="t" r="r" b="b"/>
            <a:pathLst>
              <a:path w="4679204" h="3029784">
                <a:moveTo>
                  <a:pt x="0" y="0"/>
                </a:moveTo>
                <a:lnTo>
                  <a:pt x="4679204" y="0"/>
                </a:lnTo>
                <a:lnTo>
                  <a:pt x="4679204" y="3029784"/>
                </a:lnTo>
                <a:lnTo>
                  <a:pt x="0" y="302978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pic>
        <p:nvPicPr>
          <p:cNvPr id="8" name="Google Shape;234;p4">
            <a:extLst>
              <a:ext uri="{FF2B5EF4-FFF2-40B4-BE49-F238E27FC236}">
                <a16:creationId xmlns:a16="http://schemas.microsoft.com/office/drawing/2014/main" id="{8ED5FFBA-44FB-4C40-1C70-DE0DE5D34956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3648" y="51623"/>
            <a:ext cx="1849814" cy="365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33" y="1089338"/>
            <a:ext cx="1025603" cy="7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8144" y="1714501"/>
            <a:ext cx="917516" cy="62620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821872" y="952500"/>
            <a:ext cx="14644256" cy="26686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 1: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Nhịp 3/4 có mấy phách trong ô nhịp? </a:t>
            </a:r>
            <a:endParaRPr lang="vi-VN" sz="48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4" name="Google Shape;284;p3"/>
          <p:cNvSpPr/>
          <p:nvPr/>
        </p:nvSpPr>
        <p:spPr>
          <a:xfrm>
            <a:off x="1821872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3. </a:t>
            </a:r>
          </a:p>
        </p:txBody>
      </p:sp>
      <p:sp>
        <p:nvSpPr>
          <p:cNvPr id="285" name="Google Shape;285;p3"/>
          <p:cNvSpPr/>
          <p:nvPr/>
        </p:nvSpPr>
        <p:spPr>
          <a:xfrm>
            <a:off x="1821872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2. </a:t>
            </a:r>
          </a:p>
        </p:txBody>
      </p:sp>
      <p:sp>
        <p:nvSpPr>
          <p:cNvPr id="286" name="Google Shape;286;p3"/>
          <p:cNvSpPr/>
          <p:nvPr/>
        </p:nvSpPr>
        <p:spPr>
          <a:xfrm>
            <a:off x="9663545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4. </a:t>
            </a:r>
          </a:p>
        </p:txBody>
      </p:sp>
      <p:sp>
        <p:nvSpPr>
          <p:cNvPr id="287" name="Google Shape;287;p3"/>
          <p:cNvSpPr/>
          <p:nvPr/>
        </p:nvSpPr>
        <p:spPr>
          <a:xfrm>
            <a:off x="9663544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1. </a:t>
            </a:r>
          </a:p>
        </p:txBody>
      </p:sp>
      <p:sp>
        <p:nvSpPr>
          <p:cNvPr id="288" name="Google Shape;288;p3"/>
          <p:cNvSpPr/>
          <p:nvPr/>
        </p:nvSpPr>
        <p:spPr>
          <a:xfrm>
            <a:off x="1821805" y="4078329"/>
            <a:ext cx="6802650" cy="1994850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cs typeface="Arial" panose="020B0604020202020204" pitchFamily="34" charset="0"/>
              </a:rPr>
              <a:t>A. 3. </a:t>
            </a:r>
          </a:p>
        </p:txBody>
      </p:sp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27017" y="8144759"/>
            <a:ext cx="2460983" cy="223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" y="7072217"/>
            <a:ext cx="1454690" cy="321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3647" y="9272722"/>
            <a:ext cx="1400586" cy="996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33" y="1089338"/>
            <a:ext cx="1025603" cy="7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8144" y="1714501"/>
            <a:ext cx="917516" cy="62620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"/>
          <p:cNvSpPr/>
          <p:nvPr/>
        </p:nvSpPr>
        <p:spPr>
          <a:xfrm>
            <a:off x="1821872" y="628550"/>
            <a:ext cx="14644256" cy="29925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Mỗi phách trong ô nhịp 3/4 </a:t>
            </a:r>
          </a:p>
          <a:p>
            <a:pPr algn="ctr">
              <a:lnSpc>
                <a:spcPct val="150000"/>
              </a:lnSpc>
            </a:pP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có giá trị trường độ như thế nào? 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1821872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1 nốt trắng. </a:t>
            </a:r>
          </a:p>
        </p:txBody>
      </p:sp>
      <p:sp>
        <p:nvSpPr>
          <p:cNvPr id="301" name="Google Shape;301;p4"/>
          <p:cNvSpPr/>
          <p:nvPr/>
        </p:nvSpPr>
        <p:spPr>
          <a:xfrm>
            <a:off x="1821872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1 nốt đen. </a:t>
            </a:r>
          </a:p>
        </p:txBody>
      </p:sp>
      <p:sp>
        <p:nvSpPr>
          <p:cNvPr id="302" name="Google Shape;302;p4"/>
          <p:cNvSpPr/>
          <p:nvPr/>
        </p:nvSpPr>
        <p:spPr>
          <a:xfrm>
            <a:off x="9663545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1 nốt móc đơn. </a:t>
            </a:r>
          </a:p>
        </p:txBody>
      </p:sp>
      <p:sp>
        <p:nvSpPr>
          <p:cNvPr id="303" name="Google Shape;303;p4"/>
          <p:cNvSpPr/>
          <p:nvPr/>
        </p:nvSpPr>
        <p:spPr>
          <a:xfrm>
            <a:off x="9663544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1 nốt tròn. </a:t>
            </a:r>
          </a:p>
        </p:txBody>
      </p:sp>
      <p:sp>
        <p:nvSpPr>
          <p:cNvPr id="304" name="Google Shape;304;p4"/>
          <p:cNvSpPr/>
          <p:nvPr/>
        </p:nvSpPr>
        <p:spPr>
          <a:xfrm>
            <a:off x="1821870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cs typeface="Arial" panose="020B0604020202020204" pitchFamily="34" charset="0"/>
              </a:rPr>
              <a:t>B. 1 nốt đen. </a:t>
            </a:r>
          </a:p>
        </p:txBody>
      </p:sp>
      <p:pic>
        <p:nvPicPr>
          <p:cNvPr id="305" name="Google Shape;305;p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27017" y="8144759"/>
            <a:ext cx="2460983" cy="223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" y="7072217"/>
            <a:ext cx="1454690" cy="321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3647" y="9272722"/>
            <a:ext cx="1400586" cy="996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33" y="1089338"/>
            <a:ext cx="1025603" cy="7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8144" y="1714501"/>
            <a:ext cx="917516" cy="62620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"/>
          <p:cNvSpPr/>
          <p:nvPr/>
        </p:nvSpPr>
        <p:spPr>
          <a:xfrm>
            <a:off x="1371600" y="628550"/>
            <a:ext cx="15544800" cy="29925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3200"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vi-VN" sz="48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Phách nào là phách mạnh trong ô nhịp 3/4? </a:t>
            </a:r>
            <a:endParaRPr sz="48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16" name="Google Shape;316;p5"/>
          <p:cNvSpPr/>
          <p:nvPr/>
        </p:nvSpPr>
        <p:spPr>
          <a:xfrm>
            <a:off x="1371600" y="4078331"/>
            <a:ext cx="7162800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Phách 1. </a:t>
            </a:r>
          </a:p>
        </p:txBody>
      </p:sp>
      <p:sp>
        <p:nvSpPr>
          <p:cNvPr id="317" name="Google Shape;317;p5"/>
          <p:cNvSpPr/>
          <p:nvPr/>
        </p:nvSpPr>
        <p:spPr>
          <a:xfrm>
            <a:off x="1371600" y="6530582"/>
            <a:ext cx="7162800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Phách 2. </a:t>
            </a:r>
          </a:p>
        </p:txBody>
      </p:sp>
      <p:sp>
        <p:nvSpPr>
          <p:cNvPr id="318" name="Google Shape;318;p5"/>
          <p:cNvSpPr/>
          <p:nvPr/>
        </p:nvSpPr>
        <p:spPr>
          <a:xfrm>
            <a:off x="9753604" y="4078331"/>
            <a:ext cx="7162800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Phách 1 và 2. </a:t>
            </a:r>
          </a:p>
        </p:txBody>
      </p:sp>
      <p:sp>
        <p:nvSpPr>
          <p:cNvPr id="319" name="Google Shape;319;p5"/>
          <p:cNvSpPr/>
          <p:nvPr/>
        </p:nvSpPr>
        <p:spPr>
          <a:xfrm>
            <a:off x="9753603" y="6530582"/>
            <a:ext cx="7162800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Phách 2 và 3. </a:t>
            </a:r>
          </a:p>
        </p:txBody>
      </p:sp>
      <p:sp>
        <p:nvSpPr>
          <p:cNvPr id="320" name="Google Shape;320;p5"/>
          <p:cNvSpPr/>
          <p:nvPr/>
        </p:nvSpPr>
        <p:spPr>
          <a:xfrm>
            <a:off x="1371596" y="4070484"/>
            <a:ext cx="7162796" cy="1995053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cs typeface="Arial" panose="020B0604020202020204" pitchFamily="34" charset="0"/>
              </a:rPr>
              <a:t>A. Phách 1. </a:t>
            </a:r>
          </a:p>
        </p:txBody>
      </p:sp>
      <p:pic>
        <p:nvPicPr>
          <p:cNvPr id="321" name="Google Shape;321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27017" y="8144759"/>
            <a:ext cx="2460983" cy="223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" y="7072217"/>
            <a:ext cx="1454690" cy="321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3647" y="9272722"/>
            <a:ext cx="1400586" cy="99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4;p4">
            <a:extLst>
              <a:ext uri="{FF2B5EF4-FFF2-40B4-BE49-F238E27FC236}">
                <a16:creationId xmlns:a16="http://schemas.microsoft.com/office/drawing/2014/main" id="{BC379DD2-0559-9A74-2DFE-DCBD77D1E07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648" y="51623"/>
            <a:ext cx="1849814" cy="365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33" y="1089338"/>
            <a:ext cx="1025603" cy="7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8144" y="1714501"/>
            <a:ext cx="917516" cy="62620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6"/>
          <p:cNvSpPr/>
          <p:nvPr/>
        </p:nvSpPr>
        <p:spPr>
          <a:xfrm>
            <a:off x="1639856" y="628550"/>
            <a:ext cx="15008288" cy="29925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0" anchor="b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4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Nhịp 3/4 thường được viết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4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cho các bài hát có tính chất</a:t>
            </a:r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2" name="Google Shape;332;p6"/>
          <p:cNvSpPr/>
          <p:nvPr/>
        </p:nvSpPr>
        <p:spPr>
          <a:xfrm>
            <a:off x="1639856" y="4078331"/>
            <a:ext cx="7046944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Rộn ràng.</a:t>
            </a:r>
          </a:p>
        </p:txBody>
      </p:sp>
      <p:sp>
        <p:nvSpPr>
          <p:cNvPr id="333" name="Google Shape;333;p6"/>
          <p:cNvSpPr/>
          <p:nvPr/>
        </p:nvSpPr>
        <p:spPr>
          <a:xfrm>
            <a:off x="1639856" y="6530582"/>
            <a:ext cx="7046942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Nhịp nhàng, </a:t>
            </a:r>
          </a:p>
          <a:p>
            <a:pPr algn="ctr"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uyển chuyển.</a:t>
            </a:r>
          </a:p>
        </p:txBody>
      </p:sp>
      <p:sp>
        <p:nvSpPr>
          <p:cNvPr id="334" name="Google Shape;334;p6"/>
          <p:cNvSpPr/>
          <p:nvPr/>
        </p:nvSpPr>
        <p:spPr>
          <a:xfrm>
            <a:off x="9601202" y="4078331"/>
            <a:ext cx="7046944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Hào hùng.</a:t>
            </a:r>
          </a:p>
        </p:txBody>
      </p:sp>
      <p:sp>
        <p:nvSpPr>
          <p:cNvPr id="335" name="Google Shape;335;p6"/>
          <p:cNvSpPr/>
          <p:nvPr/>
        </p:nvSpPr>
        <p:spPr>
          <a:xfrm>
            <a:off x="9601201" y="6530582"/>
            <a:ext cx="7046944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Tha thiết, chậm rãi.</a:t>
            </a:r>
          </a:p>
        </p:txBody>
      </p:sp>
      <p:sp>
        <p:nvSpPr>
          <p:cNvPr id="336" name="Google Shape;336;p6"/>
          <p:cNvSpPr/>
          <p:nvPr/>
        </p:nvSpPr>
        <p:spPr>
          <a:xfrm>
            <a:off x="1639854" y="6530581"/>
            <a:ext cx="7046944" cy="1995053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800" dirty="0">
                <a:cs typeface="Arial" panose="020B0604020202020204" pitchFamily="34" charset="0"/>
              </a:rPr>
              <a:t>B. Nhịp nhàng, </a:t>
            </a:r>
          </a:p>
          <a:p>
            <a:pPr algn="ctr">
              <a:lnSpc>
                <a:spcPct val="150000"/>
              </a:lnSpc>
            </a:pPr>
            <a:r>
              <a:rPr lang="vi-VN" sz="4800" dirty="0">
                <a:cs typeface="Arial" panose="020B0604020202020204" pitchFamily="34" charset="0"/>
              </a:rPr>
              <a:t>uyển chuyển.</a:t>
            </a:r>
          </a:p>
        </p:txBody>
      </p:sp>
      <p:pic>
        <p:nvPicPr>
          <p:cNvPr id="337" name="Google Shape;337;p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27017" y="8144759"/>
            <a:ext cx="2460983" cy="223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" y="7072217"/>
            <a:ext cx="1454690" cy="321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3647" y="9272722"/>
            <a:ext cx="1400586" cy="996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2" y="7274654"/>
            <a:ext cx="18288000" cy="301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133" y="1089338"/>
            <a:ext cx="1025603" cy="7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48144" y="1714501"/>
            <a:ext cx="917516" cy="626204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7"/>
          <p:cNvSpPr/>
          <p:nvPr/>
        </p:nvSpPr>
        <p:spPr>
          <a:xfrm>
            <a:off x="1821872" y="628550"/>
            <a:ext cx="14644256" cy="29925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 5: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48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Trong một ô nhịp 3/4 có</a:t>
            </a:r>
            <a:endParaRPr lang="vi-VN" sz="48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8" name="Google Shape;348;p7"/>
          <p:cNvSpPr/>
          <p:nvPr/>
        </p:nvSpPr>
        <p:spPr>
          <a:xfrm>
            <a:off x="1821872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A. 5 hình nốt móc đơn.</a:t>
            </a:r>
          </a:p>
        </p:txBody>
      </p:sp>
      <p:sp>
        <p:nvSpPr>
          <p:cNvPr id="349" name="Google Shape;349;p7"/>
          <p:cNvSpPr/>
          <p:nvPr/>
        </p:nvSpPr>
        <p:spPr>
          <a:xfrm>
            <a:off x="1821872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B. 3 hình nốt trắng.</a:t>
            </a:r>
          </a:p>
        </p:txBody>
      </p:sp>
      <p:sp>
        <p:nvSpPr>
          <p:cNvPr id="350" name="Google Shape;350;p7"/>
          <p:cNvSpPr/>
          <p:nvPr/>
        </p:nvSpPr>
        <p:spPr>
          <a:xfrm>
            <a:off x="9663545" y="4078331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C. 3 hình nốt đen.</a:t>
            </a:r>
          </a:p>
        </p:txBody>
      </p:sp>
      <p:sp>
        <p:nvSpPr>
          <p:cNvPr id="351" name="Google Shape;351;p7"/>
          <p:cNvSpPr/>
          <p:nvPr/>
        </p:nvSpPr>
        <p:spPr>
          <a:xfrm>
            <a:off x="9663544" y="6530582"/>
            <a:ext cx="6802583" cy="1995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D. 2 dấu lặng trắng.</a:t>
            </a:r>
          </a:p>
        </p:txBody>
      </p:sp>
      <p:sp>
        <p:nvSpPr>
          <p:cNvPr id="352" name="Google Shape;352;p7"/>
          <p:cNvSpPr/>
          <p:nvPr/>
        </p:nvSpPr>
        <p:spPr>
          <a:xfrm>
            <a:off x="9663544" y="4078329"/>
            <a:ext cx="6802583" cy="1995053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vi-VN" sz="4800" dirty="0">
                <a:cs typeface="Arial" panose="020B0604020202020204" pitchFamily="34" charset="0"/>
              </a:rPr>
              <a:t>C. 3 hình nốt đen.</a:t>
            </a:r>
          </a:p>
        </p:txBody>
      </p:sp>
      <p:pic>
        <p:nvPicPr>
          <p:cNvPr id="353" name="Google Shape;353;p7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27017" y="8144759"/>
            <a:ext cx="2460983" cy="223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" y="7072217"/>
            <a:ext cx="1454690" cy="321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3647" y="9272722"/>
            <a:ext cx="1400586" cy="996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5829300" y="0"/>
            <a:ext cx="6629400" cy="218276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59858" y="-1998"/>
              <a:ext cx="54710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6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4400"/>
              </a:pPr>
              <a:r>
                <a:rPr lang="en-US" sz="6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kenhgiaovien</a:t>
              </a:r>
              <a:endParaRPr sz="2700"/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1173767" y="7234940"/>
            <a:ext cx="9573359" cy="1486050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400"/>
              </a:pPr>
              <a:r>
                <a:rPr lang="en-US" sz="3600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70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1225235" y="2694920"/>
            <a:ext cx="12269540" cy="4293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685835" indent="-685835" algn="just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Bài giảng và giáo án này chỉ có duy nhất trên </a:t>
            </a:r>
            <a:r>
              <a:rPr lang="en-US"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kenhgiaovien.com </a:t>
            </a:r>
            <a:endParaRPr sz="3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35" indent="-685835" algn="just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Bất cứ nơi nào đăng bán lại đều là đánh cắp bản quyền và hưởng lợi bất chính trên công sức của giáo viên. </a:t>
            </a:r>
            <a:endParaRPr sz="2700"/>
          </a:p>
          <a:p>
            <a:pPr marL="685835" indent="-685835" algn="just">
              <a:lnSpc>
                <a:spcPct val="150000"/>
              </a:lnSpc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Vui lòng không tiếp tay cho hành vi xấu.</a:t>
            </a:r>
            <a:endParaRPr sz="2700"/>
          </a:p>
        </p:txBody>
      </p:sp>
      <p:sp>
        <p:nvSpPr>
          <p:cNvPr id="169" name="Google Shape;169;p1"/>
          <p:cNvSpPr txBox="1"/>
          <p:nvPr/>
        </p:nvSpPr>
        <p:spPr>
          <a:xfrm>
            <a:off x="2706570" y="8566590"/>
            <a:ext cx="6507753" cy="1154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buClr>
                <a:srgbClr val="000000"/>
              </a:buClr>
              <a:buSzPts val="4000"/>
            </a:pPr>
            <a:r>
              <a:rPr lang="en-US" sz="6000">
                <a:solidFill>
                  <a:srgbClr val="000000"/>
                </a:solidFill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66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6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81820" y="3209384"/>
            <a:ext cx="4511981" cy="7077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52F850F9-6FE2-8506-85D8-8260BAF8F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4798" y="1594869"/>
            <a:ext cx="6582105" cy="8689248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EB5F9FCD-E154-7685-2141-A9D0C71F0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6" y="1038300"/>
            <a:ext cx="10210803" cy="13716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55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vi-VN" sz="6600" b="1" dirty="0">
              <a:solidFill>
                <a:srgbClr val="55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B12C4F-4409-A32B-8688-D271841BB718}"/>
              </a:ext>
            </a:extLst>
          </p:cNvPr>
          <p:cNvGrpSpPr/>
          <p:nvPr/>
        </p:nvGrpSpPr>
        <p:grpSpPr>
          <a:xfrm>
            <a:off x="1219200" y="3009900"/>
            <a:ext cx="10210801" cy="1598200"/>
            <a:chOff x="1409701" y="2778299"/>
            <a:chExt cx="10210801" cy="1598200"/>
          </a:xfrm>
        </p:grpSpPr>
        <p:pic>
          <p:nvPicPr>
            <p:cNvPr id="3" name="Picture 32">
              <a:extLst>
                <a:ext uri="{FF2B5EF4-FFF2-40B4-BE49-F238E27FC236}">
                  <a16:creationId xmlns:a16="http://schemas.microsoft.com/office/drawing/2014/main" id="{D144E8B8-C731-1C27-FA3E-052316E4F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09701" y="2778299"/>
              <a:ext cx="1600200" cy="15982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3CCBF5B-3DD5-B747-A9E6-34573B1F7B7D}"/>
                </a:ext>
              </a:extLst>
            </p:cNvPr>
            <p:cNvSpPr/>
            <p:nvPr/>
          </p:nvSpPr>
          <p:spPr>
            <a:xfrm>
              <a:off x="3314700" y="2855500"/>
              <a:ext cx="8305802" cy="1449800"/>
            </a:xfrm>
            <a:prstGeom prst="roundRect">
              <a:avLst/>
            </a:prstGeom>
            <a:solidFill>
              <a:srgbClr val="FCE0EB"/>
            </a:solidFill>
            <a:ln>
              <a:noFill/>
            </a:ln>
            <a:effectLst>
              <a:outerShdw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Ôn lại kiến thức đã học.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78BE0AE-24D4-583A-BCC0-D4DF6D153E13}"/>
              </a:ext>
            </a:extLst>
          </p:cNvPr>
          <p:cNvGrpSpPr/>
          <p:nvPr/>
        </p:nvGrpSpPr>
        <p:grpSpPr>
          <a:xfrm>
            <a:off x="1219197" y="4991100"/>
            <a:ext cx="10210803" cy="4257600"/>
            <a:chOff x="1219200" y="2099300"/>
            <a:chExt cx="10210803" cy="4257600"/>
          </a:xfrm>
        </p:grpSpPr>
        <p:pic>
          <p:nvPicPr>
            <p:cNvPr id="6" name="Picture 32">
              <a:extLst>
                <a:ext uri="{FF2B5EF4-FFF2-40B4-BE49-F238E27FC236}">
                  <a16:creationId xmlns:a16="http://schemas.microsoft.com/office/drawing/2014/main" id="{060B9AD9-CC36-813A-FADD-2E12D83CD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19200" y="3429000"/>
              <a:ext cx="1600200" cy="1598200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6D540B7-73E4-F0E6-25CE-9D65758957F4}"/>
                </a:ext>
              </a:extLst>
            </p:cNvPr>
            <p:cNvSpPr/>
            <p:nvPr/>
          </p:nvSpPr>
          <p:spPr>
            <a:xfrm>
              <a:off x="3124200" y="2099300"/>
              <a:ext cx="8305803" cy="4257600"/>
            </a:xfrm>
            <a:prstGeom prst="roundRect">
              <a:avLst>
                <a:gd name="adj" fmla="val 8763"/>
              </a:avLst>
            </a:prstGeom>
            <a:solidFill>
              <a:srgbClr val="FCE0EB"/>
            </a:solidFill>
            <a:ln>
              <a:noFill/>
            </a:ln>
            <a:effectLst>
              <a:outerShdw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108000" rtlCol="0" anchor="ctr"/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và chuẩn bị trước </a:t>
              </a:r>
              <a:r>
                <a:rPr lang="vi-VN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Tiết 3: </a:t>
              </a: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Nhạc cụ - Làm nhạc cụ gõ bằng ống nước – Đọc nhạc: Bài đọc nhạc số 4.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9766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9E034DF-47AE-442E-C201-234A5C9237D8}"/>
              </a:ext>
            </a:extLst>
          </p:cNvPr>
          <p:cNvGrpSpPr/>
          <p:nvPr/>
        </p:nvGrpSpPr>
        <p:grpSpPr>
          <a:xfrm>
            <a:off x="73111" y="1296536"/>
            <a:ext cx="17788672" cy="5447164"/>
            <a:chOff x="1072880" y="2561359"/>
            <a:chExt cx="16382999" cy="5316682"/>
          </a:xfrm>
        </p:grpSpPr>
        <p:sp>
          <p:nvSpPr>
            <p:cNvPr id="5" name="Freeform 5"/>
            <p:cNvSpPr/>
            <p:nvPr/>
          </p:nvSpPr>
          <p:spPr>
            <a:xfrm>
              <a:off x="1225279" y="2713759"/>
              <a:ext cx="16230600" cy="5164282"/>
            </a:xfrm>
            <a:custGeom>
              <a:avLst/>
              <a:gdLst/>
              <a:ahLst/>
              <a:cxnLst/>
              <a:rect l="l" t="t" r="r" b="b"/>
              <a:pathLst>
                <a:path w="16230600" h="5164282">
                  <a:moveTo>
                    <a:pt x="0" y="0"/>
                  </a:moveTo>
                  <a:lnTo>
                    <a:pt x="16230600" y="0"/>
                  </a:lnTo>
                  <a:lnTo>
                    <a:pt x="16230600" y="5164282"/>
                  </a:lnTo>
                  <a:lnTo>
                    <a:pt x="0" y="5164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072880" y="2561359"/>
              <a:ext cx="16230600" cy="5164282"/>
            </a:xfrm>
            <a:custGeom>
              <a:avLst/>
              <a:gdLst/>
              <a:ahLst/>
              <a:cxnLst/>
              <a:rect l="l" t="t" r="r" b="b"/>
              <a:pathLst>
                <a:path w="16230600" h="5164282">
                  <a:moveTo>
                    <a:pt x="0" y="0"/>
                  </a:moveTo>
                  <a:lnTo>
                    <a:pt x="16230600" y="0"/>
                  </a:lnTo>
                  <a:lnTo>
                    <a:pt x="16230600" y="5164282"/>
                  </a:lnTo>
                  <a:lnTo>
                    <a:pt x="0" y="5164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695849" y="952500"/>
            <a:ext cx="1583973" cy="1509094"/>
          </a:xfrm>
          <a:custGeom>
            <a:avLst/>
            <a:gdLst/>
            <a:ahLst/>
            <a:cxnLst/>
            <a:rect l="l" t="t" r="r" b="b"/>
            <a:pathLst>
              <a:path w="1583973" h="1509094">
                <a:moveTo>
                  <a:pt x="0" y="0"/>
                </a:moveTo>
                <a:lnTo>
                  <a:pt x="1583973" y="0"/>
                </a:lnTo>
                <a:lnTo>
                  <a:pt x="1583973" y="1509094"/>
                </a:lnTo>
                <a:lnTo>
                  <a:pt x="0" y="1509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25800" y="952500"/>
            <a:ext cx="1583973" cy="1509094"/>
          </a:xfrm>
          <a:custGeom>
            <a:avLst/>
            <a:gdLst/>
            <a:ahLst/>
            <a:cxnLst/>
            <a:rect l="l" t="t" r="r" b="b"/>
            <a:pathLst>
              <a:path w="1583973" h="1509094">
                <a:moveTo>
                  <a:pt x="0" y="0"/>
                </a:moveTo>
                <a:lnTo>
                  <a:pt x="1583973" y="0"/>
                </a:lnTo>
                <a:lnTo>
                  <a:pt x="1583973" y="1509094"/>
                </a:lnTo>
                <a:lnTo>
                  <a:pt x="0" y="1509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AE2B97B1-DE93-6B88-F154-14409CD697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25324"/>
          <a:stretch/>
        </p:blipFill>
        <p:spPr>
          <a:xfrm>
            <a:off x="3225354" y="6743700"/>
            <a:ext cx="12142091" cy="3422897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5191EE1-140F-17CA-AC8A-AE29EF01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71" y="1707047"/>
            <a:ext cx="16978680" cy="436081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7800" b="1" dirty="0">
                <a:solidFill>
                  <a:srgbClr val="EE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BẠN </a:t>
            </a:r>
            <a:br>
              <a:rPr lang="en-US" sz="7800" b="1" dirty="0">
                <a:solidFill>
                  <a:srgbClr val="EE3F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800" b="1" dirty="0">
                <a:solidFill>
                  <a:srgbClr val="EE3F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LẮNG NGHE BÀI HỌC!</a:t>
            </a:r>
            <a:endParaRPr lang="vi-VN" sz="7800" b="1" dirty="0">
              <a:solidFill>
                <a:srgbClr val="EE3F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oogle Shape;234;p4">
            <a:extLst>
              <a:ext uri="{FF2B5EF4-FFF2-40B4-BE49-F238E27FC236}">
                <a16:creationId xmlns:a16="http://schemas.microsoft.com/office/drawing/2014/main" id="{57BD4EDA-8F1A-25F2-78C2-668F277BF28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648" y="51623"/>
            <a:ext cx="1849814" cy="365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41854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1000"/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EB5F9FCD-E154-7685-2141-A9D0C71F0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876300"/>
            <a:ext cx="8229600" cy="13716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550D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vi-VN" sz="6600" b="1" dirty="0">
              <a:solidFill>
                <a:srgbClr val="550D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EA340A-9154-68EA-8040-D852829167CF}"/>
              </a:ext>
            </a:extLst>
          </p:cNvPr>
          <p:cNvSpPr/>
          <p:nvPr/>
        </p:nvSpPr>
        <p:spPr>
          <a:xfrm>
            <a:off x="396767" y="2476500"/>
            <a:ext cx="17494466" cy="1371600"/>
          </a:xfrm>
          <a:prstGeom prst="roundRect">
            <a:avLst/>
          </a:prstGeom>
          <a:solidFill>
            <a:srgbClr val="F26F6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</a:t>
            </a:r>
            <a:r>
              <a:rPr lang="vi-VN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biểu diễn bài hát </a:t>
            </a:r>
            <a:r>
              <a:rPr lang="vi-VN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trúc xinh 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(Quan họ Bắc Ninh)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3CECAA79-C511-4275-24EB-E5F9A3AD47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16442" y="4991101"/>
            <a:ext cx="7329967" cy="5295900"/>
          </a:xfrm>
          <a:prstGeom prst="rect">
            <a:avLst/>
          </a:prstGeom>
        </p:spPr>
      </p:pic>
      <p:pic>
        <p:nvPicPr>
          <p:cNvPr id="3" name="yt1s.com - Cây Trúc Xinh_v720P">
            <a:hlinkClick r:id="" action="ppaction://media"/>
            <a:extLst>
              <a:ext uri="{FF2B5EF4-FFF2-40B4-BE49-F238E27FC236}">
                <a16:creationId xmlns:a16="http://schemas.microsoft.com/office/drawing/2014/main" id="{66EBCF1E-E4EF-BD1A-9795-4558F8E7D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842" y="4627614"/>
            <a:ext cx="8681158" cy="4883151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26F26C-CDE2-0301-6F44-2D51AEB7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018" y="619455"/>
            <a:ext cx="10621963" cy="1143000"/>
          </a:xfrm>
        </p:spPr>
        <p:txBody>
          <a:bodyPr>
            <a:normAutofit/>
          </a:bodyPr>
          <a:lstStyle/>
          <a:p>
            <a:r>
              <a:rPr lang="vi-VN" sz="4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Giới thiệu bài hát </a:t>
            </a:r>
            <a:r>
              <a:rPr lang="vi-VN" sz="4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Cây trúc xinh</a:t>
            </a:r>
            <a:endParaRPr lang="vi-VN" sz="4800" i="1" dirty="0">
              <a:solidFill>
                <a:srgbClr val="C000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4BD353-5487-895A-0D64-710167A3F69D}"/>
              </a:ext>
            </a:extLst>
          </p:cNvPr>
          <p:cNvSpPr/>
          <p:nvPr/>
        </p:nvSpPr>
        <p:spPr>
          <a:xfrm>
            <a:off x="533400" y="2476500"/>
            <a:ext cx="10058400" cy="6934200"/>
          </a:xfrm>
          <a:prstGeom prst="roundRect">
            <a:avLst>
              <a:gd name="adj" fmla="val 8824"/>
            </a:avLst>
          </a:prstGeom>
          <a:ln>
            <a:solidFill>
              <a:srgbClr val="EE3F3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144000" rtlCol="0" anchor="ctr"/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Nội dung bài hát là gì?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Hãy nêu tên trang phục và đạo cụ của nghệ sĩ biểu diễn mà em quan sát được trong </a:t>
            </a:r>
            <a:r>
              <a:rPr lang="vi-VN" sz="4400" dirty="0" err="1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Hãy gọi tên nhạc cụ đệm cho bài hát mà em biết.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B0A373-F0B3-02E5-DBE9-5E160637335C}"/>
              </a:ext>
            </a:extLst>
          </p:cNvPr>
          <p:cNvSpPr/>
          <p:nvPr/>
        </p:nvSpPr>
        <p:spPr>
          <a:xfrm>
            <a:off x="10883462" y="2781300"/>
            <a:ext cx="6871138" cy="1143000"/>
          </a:xfrm>
          <a:prstGeom prst="roundRect">
            <a:avLst/>
          </a:prstGeom>
          <a:solidFill>
            <a:srgbClr val="EE3F32"/>
          </a:solidFill>
          <a:ln>
            <a:noFill/>
          </a:ln>
          <a:effectLst>
            <a:outerShdw blurRad="254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5E064CCE-122B-E447-120A-6F06C23A1BDD}"/>
              </a:ext>
            </a:extLst>
          </p:cNvPr>
          <p:cNvSpPr/>
          <p:nvPr/>
        </p:nvSpPr>
        <p:spPr>
          <a:xfrm>
            <a:off x="12725400" y="4656742"/>
            <a:ext cx="5580993" cy="5630258"/>
          </a:xfrm>
          <a:custGeom>
            <a:avLst/>
            <a:gdLst/>
            <a:ahLst/>
            <a:cxnLst/>
            <a:rect l="l" t="t" r="r" b="b"/>
            <a:pathLst>
              <a:path w="1087654" h="1097255">
                <a:moveTo>
                  <a:pt x="0" y="0"/>
                </a:moveTo>
                <a:lnTo>
                  <a:pt x="1087654" y="0"/>
                </a:lnTo>
                <a:lnTo>
                  <a:pt x="1087654" y="1097255"/>
                </a:lnTo>
                <a:lnTo>
                  <a:pt x="0" y="1097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003078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6E5EA1-DC4D-5C60-BE5F-E49FAC41B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152C7F-E523-B916-1C2B-4568D98BF2A3}"/>
              </a:ext>
            </a:extLst>
          </p:cNvPr>
          <p:cNvSpPr/>
          <p:nvPr/>
        </p:nvSpPr>
        <p:spPr>
          <a:xfrm>
            <a:off x="533400" y="712892"/>
            <a:ext cx="17221200" cy="3429000"/>
          </a:xfrm>
          <a:prstGeom prst="roundRect">
            <a:avLst>
              <a:gd name="adj" fmla="val 12546"/>
            </a:avLst>
          </a:prstGeom>
          <a:ln>
            <a:solidFill>
              <a:srgbClr val="E67495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108000"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/>
              <a:t>Cây trúc xinh là lời ngợi ca vẻ đẹp của cây trúc – một loài cây mọc vươn thẳng, dẻo dai từ đó ngầm tôn vinh vẻ đẹp của người phụ nữ Việt Nam – một vẻ đẹp, giản dị, e ấp, thanh tao mà không kém phần mạnh mẽ. </a:t>
            </a:r>
          </a:p>
        </p:txBody>
      </p:sp>
      <p:pic>
        <p:nvPicPr>
          <p:cNvPr id="1038" name="Picture 14" descr="Thư viện ảnh Cây trúc xinh lời Được chụp tại vườn Tao Đàn">
            <a:extLst>
              <a:ext uri="{FF2B5EF4-FFF2-40B4-BE49-F238E27FC236}">
                <a16:creationId xmlns:a16="http://schemas.microsoft.com/office/drawing/2014/main" id="{B67F2516-49A2-67A2-C456-7705CA70F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44896"/>
            <a:ext cx="10972800" cy="542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ây trúc xinh - Chí Thân">
            <a:extLst>
              <a:ext uri="{FF2B5EF4-FFF2-40B4-BE49-F238E27FC236}">
                <a16:creationId xmlns:a16="http://schemas.microsoft.com/office/drawing/2014/main" id="{FCEEC15A-F010-E9FB-047C-51C25391F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r="13936"/>
          <a:stretch/>
        </p:blipFill>
        <p:spPr bwMode="auto">
          <a:xfrm>
            <a:off x="11963400" y="4444896"/>
            <a:ext cx="5791200" cy="542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667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D75303-DC8A-C176-38EA-4727A348F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446E92-2F76-4C45-5BAD-73282E4E4ABF}"/>
              </a:ext>
            </a:extLst>
          </p:cNvPr>
          <p:cNvGrpSpPr/>
          <p:nvPr/>
        </p:nvGrpSpPr>
        <p:grpSpPr>
          <a:xfrm>
            <a:off x="-1" y="544480"/>
            <a:ext cx="13030201" cy="9742520"/>
            <a:chOff x="-13483" y="360379"/>
            <a:chExt cx="13030201" cy="974252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8202605-5778-884E-DAA8-AB26DA6696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" r="325"/>
            <a:stretch/>
          </p:blipFill>
          <p:spPr bwMode="auto">
            <a:xfrm>
              <a:off x="-13483" y="1835199"/>
              <a:ext cx="8214077" cy="826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F990C5-030E-866C-2CB9-7318837AF29A}"/>
                </a:ext>
              </a:extLst>
            </p:cNvPr>
            <p:cNvSpPr txBox="1"/>
            <p:nvPr/>
          </p:nvSpPr>
          <p:spPr>
            <a:xfrm>
              <a:off x="5244318" y="360379"/>
              <a:ext cx="777240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EC2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 </a:t>
              </a:r>
              <a:r>
                <a:rPr lang="en-US" sz="4800" b="1" dirty="0" err="1">
                  <a:solidFill>
                    <a:srgbClr val="EC2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phục</a:t>
              </a:r>
              <a:r>
                <a:rPr lang="en-US" sz="4800" b="1" dirty="0">
                  <a:solidFill>
                    <a:srgbClr val="EC2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EC2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4800" b="1" dirty="0">
                  <a:solidFill>
                    <a:srgbClr val="EC2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EC2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endParaRPr lang="vi-VN" sz="4800" b="1" dirty="0">
                <a:solidFill>
                  <a:srgbClr val="EC271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B92F8C-D57F-0309-D039-4E640235261E}"/>
              </a:ext>
            </a:extLst>
          </p:cNvPr>
          <p:cNvSpPr/>
          <p:nvPr/>
        </p:nvSpPr>
        <p:spPr>
          <a:xfrm>
            <a:off x="9151883" y="2351120"/>
            <a:ext cx="8458200" cy="7391400"/>
          </a:xfrm>
          <a:prstGeom prst="roundRect">
            <a:avLst>
              <a:gd name="adj" fmla="val 7500"/>
            </a:avLst>
          </a:prstGeom>
          <a:ln>
            <a:solidFill>
              <a:srgbClr val="E67495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lvl="0" algn="ctr">
              <a:lnSpc>
                <a:spcPct val="150000"/>
              </a:lnSpc>
            </a:pPr>
            <a:r>
              <a:rPr lang="vi-VN" sz="4200" b="1" dirty="0">
                <a:latin typeface="Arial" panose="020B0604020202020204" pitchFamily="34" charset="0"/>
                <a:cs typeface="Arial" panose="020B0604020202020204" pitchFamily="34" charset="0"/>
              </a:rPr>
              <a:t>Liền chị: 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Mặc áo mớ ba mớ bảy hoặc áo năm thân, bên trong là chiếc yếm lụa rực rỡ kết hợp với váy sồi, váy lụa. 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Đầu chít khăn mỏ quạ, đội nón quai thao.</a:t>
            </a:r>
          </a:p>
        </p:txBody>
      </p:sp>
    </p:spTree>
    <p:extLst>
      <p:ext uri="{BB962C8B-B14F-4D97-AF65-F5344CB8AC3E}">
        <p14:creationId xmlns:p14="http://schemas.microsoft.com/office/powerpoint/2010/main" val="12474258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F09DBA-E5B4-47C7-7F16-4AD9DE42E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B994F1E-D755-D065-BCB4-93D373352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" t="1613" r="384" b="4911"/>
          <a:stretch/>
        </p:blipFill>
        <p:spPr bwMode="auto">
          <a:xfrm>
            <a:off x="-1" y="0"/>
            <a:ext cx="638892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EDC810-D1A7-A1C0-4461-2D48EE77971C}"/>
              </a:ext>
            </a:extLst>
          </p:cNvPr>
          <p:cNvSpPr/>
          <p:nvPr/>
        </p:nvSpPr>
        <p:spPr>
          <a:xfrm>
            <a:off x="6934200" y="952500"/>
            <a:ext cx="10515600" cy="8382000"/>
          </a:xfrm>
          <a:prstGeom prst="roundRect">
            <a:avLst>
              <a:gd name="adj" fmla="val 7500"/>
            </a:avLst>
          </a:prstGeom>
          <a:ln>
            <a:solidFill>
              <a:srgbClr val="E67495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lvl="0" algn="ctr">
              <a:lnSpc>
                <a:spcPct val="150000"/>
              </a:lnSpc>
            </a:pP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Liền anh: 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Mặc áo dài 5 thân màu đen, xanh than đậm, cổ cứng, dài tới quá đầu gối, bên trong mặc một hoặc hai cánh áo rồi đến áo dài. 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Quần dài trắng dài đến mắt cá chân. 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Đầu đội khăn xếp, tay cầm ô đen. </a:t>
            </a:r>
          </a:p>
        </p:txBody>
      </p:sp>
    </p:spTree>
    <p:extLst>
      <p:ext uri="{BB962C8B-B14F-4D97-AF65-F5344CB8AC3E}">
        <p14:creationId xmlns:p14="http://schemas.microsoft.com/office/powerpoint/2010/main" val="6135432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2616A6-30EC-776A-C195-400E4944E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7C40D6-AF36-5758-3B0B-08D08EEDB8B3}"/>
              </a:ext>
            </a:extLst>
          </p:cNvPr>
          <p:cNvGrpSpPr/>
          <p:nvPr/>
        </p:nvGrpSpPr>
        <p:grpSpPr>
          <a:xfrm>
            <a:off x="3048000" y="964930"/>
            <a:ext cx="12192000" cy="1738045"/>
            <a:chOff x="3048000" y="974424"/>
            <a:chExt cx="12192000" cy="189044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9105956-1C6E-E7AD-1268-CAF7B6F73F52}"/>
                </a:ext>
              </a:extLst>
            </p:cNvPr>
            <p:cNvSpPr/>
            <p:nvPr/>
          </p:nvSpPr>
          <p:spPr>
            <a:xfrm>
              <a:off x="3048000" y="974424"/>
              <a:ext cx="12192000" cy="1890445"/>
            </a:xfrm>
            <a:custGeom>
              <a:avLst/>
              <a:gdLst/>
              <a:ahLst/>
              <a:cxnLst/>
              <a:rect l="l" t="t" r="r" b="b"/>
              <a:pathLst>
                <a:path w="10644842" h="2806367">
                  <a:moveTo>
                    <a:pt x="0" y="0"/>
                  </a:moveTo>
                  <a:lnTo>
                    <a:pt x="10644842" y="0"/>
                  </a:lnTo>
                  <a:lnTo>
                    <a:pt x="10644842" y="2806367"/>
                  </a:lnTo>
                  <a:lnTo>
                    <a:pt x="0" y="2806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effectLst>
              <a:outerShdw dist="228600" dir="2700000" algn="tl" rotWithShape="0">
                <a:srgbClr val="F5968F">
                  <a:alpha val="81000"/>
                </a:srgbClr>
              </a:outerShdw>
            </a:effectLst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2EACE6-60F5-89D7-6249-988C570025B4}"/>
                </a:ext>
              </a:extLst>
            </p:cNvPr>
            <p:cNvSpPr txBox="1"/>
            <p:nvPr/>
          </p:nvSpPr>
          <p:spPr>
            <a:xfrm>
              <a:off x="3962400" y="1467716"/>
              <a:ext cx="10744200" cy="9038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đệm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1A5338-535D-24F2-39E5-AA2EF25C9507}"/>
              </a:ext>
            </a:extLst>
          </p:cNvPr>
          <p:cNvGrpSpPr/>
          <p:nvPr/>
        </p:nvGrpSpPr>
        <p:grpSpPr>
          <a:xfrm>
            <a:off x="765701" y="3848100"/>
            <a:ext cx="7844899" cy="1454872"/>
            <a:chOff x="838200" y="4465181"/>
            <a:chExt cx="7315200" cy="13566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8CE3550-2C1C-4F88-395E-10532853D284}"/>
                </a:ext>
              </a:extLst>
            </p:cNvPr>
            <p:cNvSpPr/>
            <p:nvPr/>
          </p:nvSpPr>
          <p:spPr>
            <a:xfrm>
              <a:off x="838200" y="4465181"/>
              <a:ext cx="7315200" cy="1356637"/>
            </a:xfrm>
            <a:custGeom>
              <a:avLst/>
              <a:gdLst/>
              <a:ahLst/>
              <a:cxnLst/>
              <a:rect l="l" t="t" r="r" b="b"/>
              <a:pathLst>
                <a:path w="7315200" h="1356637">
                  <a:moveTo>
                    <a:pt x="0" y="0"/>
                  </a:moveTo>
                  <a:lnTo>
                    <a:pt x="7315200" y="0"/>
                  </a:lnTo>
                  <a:lnTo>
                    <a:pt x="7315200" y="1356637"/>
                  </a:lnTo>
                  <a:lnTo>
                    <a:pt x="0" y="135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D07C0F-4F16-6C36-2B4C-B0770F44B294}"/>
                </a:ext>
              </a:extLst>
            </p:cNvPr>
            <p:cNvSpPr txBox="1"/>
            <p:nvPr/>
          </p:nvSpPr>
          <p:spPr>
            <a:xfrm>
              <a:off x="2705100" y="4788477"/>
              <a:ext cx="5105400" cy="7174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Trống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938F79-ACF2-0D83-72F5-E8B1806A71B5}"/>
              </a:ext>
            </a:extLst>
          </p:cNvPr>
          <p:cNvGrpSpPr/>
          <p:nvPr/>
        </p:nvGrpSpPr>
        <p:grpSpPr>
          <a:xfrm>
            <a:off x="765701" y="5942010"/>
            <a:ext cx="7844899" cy="1454872"/>
            <a:chOff x="838200" y="4465181"/>
            <a:chExt cx="7315200" cy="13566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F13651F-F534-FE57-86F7-54F8351FF524}"/>
                </a:ext>
              </a:extLst>
            </p:cNvPr>
            <p:cNvSpPr/>
            <p:nvPr/>
          </p:nvSpPr>
          <p:spPr>
            <a:xfrm>
              <a:off x="838200" y="4465181"/>
              <a:ext cx="7315200" cy="1356637"/>
            </a:xfrm>
            <a:custGeom>
              <a:avLst/>
              <a:gdLst/>
              <a:ahLst/>
              <a:cxnLst/>
              <a:rect l="l" t="t" r="r" b="b"/>
              <a:pathLst>
                <a:path w="7315200" h="1356637">
                  <a:moveTo>
                    <a:pt x="0" y="0"/>
                  </a:moveTo>
                  <a:lnTo>
                    <a:pt x="7315200" y="0"/>
                  </a:lnTo>
                  <a:lnTo>
                    <a:pt x="7315200" y="1356637"/>
                  </a:lnTo>
                  <a:lnTo>
                    <a:pt x="0" y="135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8F7E94-FF33-D0A7-A20D-C6C36E83468F}"/>
                </a:ext>
              </a:extLst>
            </p:cNvPr>
            <p:cNvSpPr txBox="1"/>
            <p:nvPr/>
          </p:nvSpPr>
          <p:spPr>
            <a:xfrm>
              <a:off x="2705100" y="4788477"/>
              <a:ext cx="5105400" cy="7174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Sáo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29C93F-8960-E501-1B22-2F118757D812}"/>
              </a:ext>
            </a:extLst>
          </p:cNvPr>
          <p:cNvGrpSpPr/>
          <p:nvPr/>
        </p:nvGrpSpPr>
        <p:grpSpPr>
          <a:xfrm>
            <a:off x="9677400" y="3848100"/>
            <a:ext cx="7844899" cy="1454872"/>
            <a:chOff x="838200" y="4465181"/>
            <a:chExt cx="7315200" cy="13566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A8494109-4468-0281-20F1-1B4F33E31E60}"/>
                </a:ext>
              </a:extLst>
            </p:cNvPr>
            <p:cNvSpPr/>
            <p:nvPr/>
          </p:nvSpPr>
          <p:spPr>
            <a:xfrm>
              <a:off x="838200" y="4465181"/>
              <a:ext cx="7315200" cy="1356637"/>
            </a:xfrm>
            <a:custGeom>
              <a:avLst/>
              <a:gdLst/>
              <a:ahLst/>
              <a:cxnLst/>
              <a:rect l="l" t="t" r="r" b="b"/>
              <a:pathLst>
                <a:path w="7315200" h="1356637">
                  <a:moveTo>
                    <a:pt x="0" y="0"/>
                  </a:moveTo>
                  <a:lnTo>
                    <a:pt x="7315200" y="0"/>
                  </a:lnTo>
                  <a:lnTo>
                    <a:pt x="7315200" y="1356637"/>
                  </a:lnTo>
                  <a:lnTo>
                    <a:pt x="0" y="135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48ADA8-9595-2F7D-DC35-F3B3A6A06B65}"/>
                </a:ext>
              </a:extLst>
            </p:cNvPr>
            <p:cNvSpPr txBox="1"/>
            <p:nvPr/>
          </p:nvSpPr>
          <p:spPr>
            <a:xfrm>
              <a:off x="2705100" y="4788477"/>
              <a:ext cx="5105400" cy="7174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Song loan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AD8B85-F281-5EE1-5B4C-D18356AA25F8}"/>
              </a:ext>
            </a:extLst>
          </p:cNvPr>
          <p:cNvGrpSpPr/>
          <p:nvPr/>
        </p:nvGrpSpPr>
        <p:grpSpPr>
          <a:xfrm>
            <a:off x="9677400" y="5942010"/>
            <a:ext cx="7844899" cy="1454872"/>
            <a:chOff x="838200" y="4465181"/>
            <a:chExt cx="7315200" cy="13566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2B5538B-1200-0CB1-2069-2DFEC1B5ADC2}"/>
                </a:ext>
              </a:extLst>
            </p:cNvPr>
            <p:cNvSpPr/>
            <p:nvPr/>
          </p:nvSpPr>
          <p:spPr>
            <a:xfrm>
              <a:off x="838200" y="4465181"/>
              <a:ext cx="7315200" cy="1356637"/>
            </a:xfrm>
            <a:custGeom>
              <a:avLst/>
              <a:gdLst/>
              <a:ahLst/>
              <a:cxnLst/>
              <a:rect l="l" t="t" r="r" b="b"/>
              <a:pathLst>
                <a:path w="7315200" h="1356637">
                  <a:moveTo>
                    <a:pt x="0" y="0"/>
                  </a:moveTo>
                  <a:lnTo>
                    <a:pt x="7315200" y="0"/>
                  </a:lnTo>
                  <a:lnTo>
                    <a:pt x="7315200" y="1356637"/>
                  </a:lnTo>
                  <a:lnTo>
                    <a:pt x="0" y="135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6B4DD9-F904-38BF-1166-6A5ED674B01E}"/>
                </a:ext>
              </a:extLst>
            </p:cNvPr>
            <p:cNvSpPr txBox="1"/>
            <p:nvPr/>
          </p:nvSpPr>
          <p:spPr>
            <a:xfrm>
              <a:off x="2705100" y="4788477"/>
              <a:ext cx="5105400" cy="7174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bầu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8">
            <a:extLst>
              <a:ext uri="{FF2B5EF4-FFF2-40B4-BE49-F238E27FC236}">
                <a16:creationId xmlns:a16="http://schemas.microsoft.com/office/drawing/2014/main" id="{484C0DB4-98D6-4F09-3234-6F813A3D12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05062" y="7937242"/>
            <a:ext cx="6477875" cy="23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735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1154</Words>
  <Application>Microsoft Office PowerPoint</Application>
  <PresentationFormat>Custom</PresentationFormat>
  <Paragraphs>145</Paragraphs>
  <Slides>39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Calibri</vt:lpstr>
      <vt:lpstr>Wingdings</vt:lpstr>
      <vt:lpstr>Aharoni</vt:lpstr>
      <vt:lpstr>Bahnschrift SemiBold</vt:lpstr>
      <vt:lpstr>Arial</vt:lpstr>
      <vt:lpstr>Office Theme</vt:lpstr>
      <vt:lpstr>NHIỆT LIỆT CHÀO MỪNG  CÁC BẠN ĐẾN VỚI BÀI HỌC MỚI!</vt:lpstr>
      <vt:lpstr>TIẾT 2:  NGHE NHẠC – CÂY TRÚC XINH LÍ THUYẾT ÂM NHẠC: NHỊP 3/4</vt:lpstr>
      <vt:lpstr>PowerPoint Presentation</vt:lpstr>
      <vt:lpstr>KHỞI ĐỘNG</vt:lpstr>
      <vt:lpstr>Giới thiệu bài hát Cây trúc xinh</vt:lpstr>
      <vt:lpstr>PowerPoint Presentation</vt:lpstr>
      <vt:lpstr>PowerPoint Presentation</vt:lpstr>
      <vt:lpstr>PowerPoint Presentation</vt:lpstr>
      <vt:lpstr>PowerPoint Presentation</vt:lpstr>
      <vt:lpstr>LUYỆN TẬP – THỰC HÀNH</vt:lpstr>
      <vt:lpstr>VẬN DỤNG</vt:lpstr>
      <vt:lpstr>AI NHANH HƠN</vt:lpstr>
      <vt:lpstr>Câu 1: Liền chị mặc trang phục gì khi hát quan họ? </vt:lpstr>
      <vt:lpstr>Câu 2: Cây trúc xinh là làn điệu dân ca nào?</vt:lpstr>
      <vt:lpstr>Câu 3: Đâu không phải một hình ảnh  xuất hiện trong ca khúc Cây trúc xinh? </vt:lpstr>
      <vt:lpstr>Câu 4: Ca khúc Cây trúc xinh có tính chất gì? </vt:lpstr>
      <vt:lpstr>Câu 5: Bài hát được viết theo nhịp nào? 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BIỂU DIỄN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BẠN  ĐÃ CHÚ Ý LẮNG NGHE BÀI HỌC!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Pastel and Maroon Cute Simple Playful Group Project Presentation</dc:title>
  <cp:lastModifiedBy>My Tra</cp:lastModifiedBy>
  <cp:revision>14</cp:revision>
  <dcterms:created xsi:type="dcterms:W3CDTF">2006-08-16T00:00:00Z</dcterms:created>
  <dcterms:modified xsi:type="dcterms:W3CDTF">2025-02-03T15:33:28Z</dcterms:modified>
  <dc:identifier>DAGZCv4ZNn8</dc:identifier>
</cp:coreProperties>
</file>